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12"/>
  </p:notesMasterIdLst>
  <p:sldIdLst>
    <p:sldId id="256" r:id="rId2"/>
    <p:sldId id="371" r:id="rId3"/>
    <p:sldId id="257" r:id="rId4"/>
    <p:sldId id="258" r:id="rId5"/>
    <p:sldId id="259" r:id="rId6"/>
    <p:sldId id="260" r:id="rId7"/>
    <p:sldId id="263" r:id="rId8"/>
    <p:sldId id="261" r:id="rId9"/>
    <p:sldId id="262" r:id="rId10"/>
    <p:sldId id="264" r:id="rId11"/>
    <p:sldId id="268" r:id="rId12"/>
    <p:sldId id="265" r:id="rId13"/>
    <p:sldId id="267" r:id="rId14"/>
    <p:sldId id="269" r:id="rId15"/>
    <p:sldId id="270" r:id="rId16"/>
    <p:sldId id="372" r:id="rId17"/>
    <p:sldId id="284" r:id="rId18"/>
    <p:sldId id="285" r:id="rId19"/>
    <p:sldId id="373" r:id="rId20"/>
    <p:sldId id="286" r:id="rId21"/>
    <p:sldId id="374" r:id="rId22"/>
    <p:sldId id="288" r:id="rId23"/>
    <p:sldId id="289" r:id="rId24"/>
    <p:sldId id="290" r:id="rId25"/>
    <p:sldId id="291" r:id="rId26"/>
    <p:sldId id="283" r:id="rId27"/>
    <p:sldId id="273" r:id="rId28"/>
    <p:sldId id="274" r:id="rId29"/>
    <p:sldId id="278" r:id="rId30"/>
    <p:sldId id="277" r:id="rId31"/>
    <p:sldId id="275" r:id="rId32"/>
    <p:sldId id="276" r:id="rId33"/>
    <p:sldId id="279" r:id="rId34"/>
    <p:sldId id="271" r:id="rId35"/>
    <p:sldId id="272" r:id="rId36"/>
    <p:sldId id="280" r:id="rId37"/>
    <p:sldId id="281" r:id="rId38"/>
    <p:sldId id="282" r:id="rId39"/>
    <p:sldId id="292" r:id="rId40"/>
    <p:sldId id="293" r:id="rId41"/>
    <p:sldId id="298" r:id="rId42"/>
    <p:sldId id="299" r:id="rId43"/>
    <p:sldId id="297" r:id="rId44"/>
    <p:sldId id="296" r:id="rId45"/>
    <p:sldId id="295" r:id="rId46"/>
    <p:sldId id="294" r:id="rId47"/>
    <p:sldId id="300" r:id="rId48"/>
    <p:sldId id="301" r:id="rId49"/>
    <p:sldId id="306" r:id="rId50"/>
    <p:sldId id="305" r:id="rId51"/>
    <p:sldId id="307" r:id="rId52"/>
    <p:sldId id="312" r:id="rId53"/>
    <p:sldId id="311" r:id="rId54"/>
    <p:sldId id="310" r:id="rId55"/>
    <p:sldId id="314" r:id="rId56"/>
    <p:sldId id="313" r:id="rId57"/>
    <p:sldId id="309" r:id="rId58"/>
    <p:sldId id="308" r:id="rId59"/>
    <p:sldId id="343" r:id="rId60"/>
    <p:sldId id="315" r:id="rId61"/>
    <p:sldId id="346" r:id="rId62"/>
    <p:sldId id="316" r:id="rId63"/>
    <p:sldId id="317" r:id="rId64"/>
    <p:sldId id="321" r:id="rId65"/>
    <p:sldId id="318" r:id="rId66"/>
    <p:sldId id="322" r:id="rId67"/>
    <p:sldId id="319" r:id="rId68"/>
    <p:sldId id="320" r:id="rId69"/>
    <p:sldId id="323" r:id="rId70"/>
    <p:sldId id="324" r:id="rId71"/>
    <p:sldId id="325" r:id="rId72"/>
    <p:sldId id="326" r:id="rId73"/>
    <p:sldId id="329" r:id="rId74"/>
    <p:sldId id="327" r:id="rId75"/>
    <p:sldId id="328" r:id="rId76"/>
    <p:sldId id="330" r:id="rId77"/>
    <p:sldId id="331" r:id="rId78"/>
    <p:sldId id="342" r:id="rId79"/>
    <p:sldId id="332" r:id="rId80"/>
    <p:sldId id="333" r:id="rId81"/>
    <p:sldId id="334" r:id="rId82"/>
    <p:sldId id="335" r:id="rId83"/>
    <p:sldId id="341" r:id="rId84"/>
    <p:sldId id="336" r:id="rId85"/>
    <p:sldId id="337" r:id="rId86"/>
    <p:sldId id="338" r:id="rId87"/>
    <p:sldId id="339" r:id="rId88"/>
    <p:sldId id="369" r:id="rId89"/>
    <p:sldId id="353" r:id="rId90"/>
    <p:sldId id="354" r:id="rId91"/>
    <p:sldId id="355" r:id="rId92"/>
    <p:sldId id="356" r:id="rId93"/>
    <p:sldId id="358" r:id="rId94"/>
    <p:sldId id="359" r:id="rId95"/>
    <p:sldId id="360" r:id="rId96"/>
    <p:sldId id="361" r:id="rId97"/>
    <p:sldId id="370" r:id="rId98"/>
    <p:sldId id="362" r:id="rId99"/>
    <p:sldId id="363" r:id="rId100"/>
    <p:sldId id="364" r:id="rId101"/>
    <p:sldId id="365" r:id="rId102"/>
    <p:sldId id="366" r:id="rId103"/>
    <p:sldId id="367" r:id="rId104"/>
    <p:sldId id="368" r:id="rId105"/>
    <p:sldId id="347" r:id="rId106"/>
    <p:sldId id="348" r:id="rId107"/>
    <p:sldId id="349" r:id="rId108"/>
    <p:sldId id="350" r:id="rId109"/>
    <p:sldId id="351" r:id="rId110"/>
    <p:sldId id="352" r:id="rId111"/>
  </p:sldIdLst>
  <p:sldSz cx="9144000" cy="5143500" type="screen16x9"/>
  <p:notesSz cx="6858000" cy="9144000"/>
  <p:embeddedFontLst>
    <p:embeddedFont>
      <p:font typeface="Roboto Slab" panose="020B0604020202020204" charset="0"/>
      <p:regular r:id="rId113"/>
      <p:bold r:id="rId114"/>
    </p:embeddedFont>
    <p:embeddedFont>
      <p:font typeface="Source Sans Pro" panose="020B0604020202020204" charset="0"/>
      <p:regular r:id="rId115"/>
      <p:bold r:id="rId116"/>
      <p:italic r:id="rId117"/>
      <p:boldItalic r:id="rId118"/>
    </p:embeddedFont>
    <p:embeddedFont>
      <p:font typeface="Source Sans Pro SemiBold" panose="020B0604020202020204" charset="0"/>
      <p:bold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43" autoAdjust="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59237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1048632" name="Date Placeholder 1"/>
          <p:cNvSpPr>
            <a:spLocks noGrp="1"/>
          </p:cNvSpPr>
          <p:nvPr>
            <p:ph type="dt" sz="half" idx="10"/>
          </p:nvPr>
        </p:nvSpPr>
        <p:spPr/>
        <p:txBody>
          <a:bodyPr/>
          <a:lstStyle/>
          <a:p>
            <a:fld id="{70BC1078-46ED-40F9-8930-935BAD7C2B02}" type="datetimeFigureOut">
              <a:rPr lang="zh-CN" altLang="en-US" smtClean="0"/>
              <a:t>2022/8/25</a:t>
            </a:fld>
            <a:endParaRPr lang="zh-CN" altLang="en-US"/>
          </a:p>
        </p:txBody>
      </p:sp>
      <p:sp>
        <p:nvSpPr>
          <p:cNvPr id="1048633" name="Footer Placeholder 2"/>
          <p:cNvSpPr>
            <a:spLocks noGrp="1"/>
          </p:cNvSpPr>
          <p:nvPr>
            <p:ph type="ftr" sz="quarter" idx="11"/>
          </p:nvPr>
        </p:nvSpPr>
        <p:spPr/>
        <p:txBody>
          <a:bodyPr/>
          <a:lstStyle/>
          <a:p>
            <a:endParaRPr lang="zh-CN" altLang="en-US"/>
          </a:p>
        </p:txBody>
      </p:sp>
      <p:sp>
        <p:nvSpPr>
          <p:cNvPr id="1048634"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9825069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latworldbusiness.wordpress.com/flat-education/previously/web-1-0-vs-web-2-0-vs-web-3-0-a-bird-eye-on-the-definition/" TargetMode="External"/><Relationship Id="rId2" Type="http://schemas.openxmlformats.org/officeDocument/2006/relationships/hyperlink" Target="https://solvid.co.uk/rss-feed-explaine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ata-flair.training/blogs/cloud-computing-techn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lideplayer.com/slide/1350116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786150" y="308120"/>
            <a:ext cx="7571700" cy="2750390"/>
          </a:xfrm>
          <a:prstGeom prst="rect">
            <a:avLst/>
          </a:prstGeom>
        </p:spPr>
        <p:txBody>
          <a:bodyPr spcFirstLastPara="1" wrap="square" lIns="91425" tIns="91425" rIns="91425" bIns="91425" anchor="ctr" anchorCtr="0">
            <a:noAutofit/>
          </a:bodyPr>
          <a:lstStyle/>
          <a:p>
            <a:pPr lvl="0" algn="ctr"/>
            <a:r>
              <a:rPr lang="en-US" sz="3600" b="1" dirty="0"/>
              <a:t>Unit I – Introduction &amp; </a:t>
            </a:r>
            <a:r>
              <a:rPr lang="en-IN" sz="3600" b="1" dirty="0"/>
              <a:t>Cloud Computing Architecture</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19" y="159248"/>
            <a:ext cx="7571700" cy="702600"/>
          </a:xfrm>
        </p:spPr>
        <p:txBody>
          <a:bodyPr/>
          <a:lstStyle/>
          <a:p>
            <a:r>
              <a:rPr lang="en-IN" b="1" dirty="0"/>
              <a:t>1.2 Defining a cloud:</a:t>
            </a:r>
          </a:p>
        </p:txBody>
      </p:sp>
      <p:sp>
        <p:nvSpPr>
          <p:cNvPr id="3" name="Text Placeholder 2"/>
          <p:cNvSpPr>
            <a:spLocks noGrp="1"/>
          </p:cNvSpPr>
          <p:nvPr>
            <p:ph type="body" idx="1"/>
          </p:nvPr>
        </p:nvSpPr>
        <p:spPr>
          <a:xfrm>
            <a:off x="220717" y="861848"/>
            <a:ext cx="8597462" cy="4193628"/>
          </a:xfrm>
        </p:spPr>
        <p:txBody>
          <a:bodyPr/>
          <a:lstStyle/>
          <a:p>
            <a:pPr algn="just"/>
            <a:r>
              <a:rPr lang="en-IN" sz="2000" dirty="0"/>
              <a:t>Cloud computing has become a popular buzzword; it has been widely used to refer to different technologies, services, and concepts. </a:t>
            </a:r>
          </a:p>
          <a:p>
            <a:pPr algn="just"/>
            <a:r>
              <a:rPr lang="en-IN" sz="2000" dirty="0"/>
              <a:t>It is often associated with virtualized infrastructure or hardware on demand, utility computing, IT outsourcing, platform and software as a service, and many other things that now are the focus of the IT industry. </a:t>
            </a:r>
          </a:p>
          <a:p>
            <a:pPr algn="just"/>
            <a:r>
              <a:rPr lang="en-IN" sz="2000" dirty="0"/>
              <a:t>Figure 1.2 depicts the plethora of different notions included in current definitions of cloud computing.</a:t>
            </a:r>
          </a:p>
          <a:p>
            <a:pPr algn="just"/>
            <a:r>
              <a:rPr lang="en-IN" sz="2000" dirty="0"/>
              <a:t>The term cloud has historically been used in the telecommunications industry as an abstraction of the network in system diagrams. </a:t>
            </a:r>
          </a:p>
          <a:p>
            <a:pPr algn="just"/>
            <a:r>
              <a:rPr lang="en-IN" sz="2000" dirty="0"/>
              <a:t>It then became the symbol of the most popular computer network: the Internet. This meaning also applies to cloud computing, which refers to an Internet-centric way of computing.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4317752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293704"/>
          </a:xfrm>
        </p:spPr>
        <p:txBody>
          <a:bodyPr/>
          <a:lstStyle/>
          <a:p>
            <a:pPr marL="533400" indent="-457200" algn="just">
              <a:buFont typeface="+mj-lt"/>
              <a:buAutoNum type="arabicPeriod" startAt="3"/>
            </a:pPr>
            <a:r>
              <a:rPr lang="en-US" b="1" i="1" dirty="0">
                <a:solidFill>
                  <a:srgbClr val="C00000"/>
                </a:solidFill>
              </a:rPr>
              <a:t>Scalability and fault tolerance:</a:t>
            </a:r>
            <a:r>
              <a:rPr lang="en-US" dirty="0">
                <a:solidFill>
                  <a:srgbClr val="000000"/>
                </a:solidFill>
              </a:rPr>
              <a:t> </a:t>
            </a:r>
          </a:p>
          <a:p>
            <a:pPr algn="just">
              <a:buFont typeface="Wingdings" panose="05000000000000000000" pitchFamily="2" charset="2"/>
              <a:buChar char="q"/>
            </a:pPr>
            <a:r>
              <a:rPr lang="en-US" dirty="0"/>
              <a:t>The ability to scale on-demand constitutes one of the most attractive features of cloud computing. Clouds allow scaling beyond the limits of the existing in-house IT resources, whether they are infrastructure (compute and storage) or applications services. </a:t>
            </a:r>
          </a:p>
          <a:p>
            <a:pPr algn="just">
              <a:buFont typeface="Wingdings" panose="05000000000000000000" pitchFamily="2" charset="2"/>
              <a:buChar char="q"/>
            </a:pPr>
            <a:r>
              <a:rPr lang="en-US" dirty="0"/>
              <a:t>To implement such a capability, the cloud middleware has to be designed with the principle of scalability along different dimensions in mind—for example, performance, size, and load.</a:t>
            </a:r>
            <a:endParaRPr lang="en-US" b="1" i="1" dirty="0">
              <a:solidFill>
                <a:srgbClr val="C00000"/>
              </a:solidFill>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1903454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293704"/>
          </a:xfrm>
        </p:spPr>
        <p:txBody>
          <a:bodyPr/>
          <a:lstStyle/>
          <a:p>
            <a:pPr marL="533400" indent="-457200" algn="just">
              <a:buFont typeface="+mj-lt"/>
              <a:buAutoNum type="arabicPeriod" startAt="3"/>
            </a:pPr>
            <a:r>
              <a:rPr lang="en-US" b="1" i="1" dirty="0">
                <a:solidFill>
                  <a:srgbClr val="C00000"/>
                </a:solidFill>
              </a:rPr>
              <a:t>Scalability and fault tolerance:</a:t>
            </a:r>
            <a:r>
              <a:rPr lang="en-US" dirty="0">
                <a:solidFill>
                  <a:srgbClr val="000000"/>
                </a:solidFill>
              </a:rPr>
              <a:t> </a:t>
            </a:r>
          </a:p>
          <a:p>
            <a:pPr marL="76200" indent="0" algn="just">
              <a:buNone/>
            </a:pPr>
            <a:r>
              <a:rPr lang="en-US" b="1" i="1" dirty="0"/>
              <a:t>Hence, the challenge in this case is designing highly scalable and fault-tolerant systems that are easy to manage and at the same time provide competitive performance.</a:t>
            </a:r>
            <a:endParaRPr lang="en-US" b="1" i="1" dirty="0">
              <a:solidFill>
                <a:srgbClr val="000000"/>
              </a:solidFill>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2795049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293704"/>
          </a:xfrm>
        </p:spPr>
        <p:txBody>
          <a:bodyPr/>
          <a:lstStyle/>
          <a:p>
            <a:pPr marL="533400" indent="-457200" algn="just">
              <a:buFont typeface="+mj-lt"/>
              <a:buAutoNum type="arabicPeriod" startAt="4"/>
            </a:pPr>
            <a:r>
              <a:rPr lang="en-US" b="1" i="1" dirty="0">
                <a:solidFill>
                  <a:srgbClr val="C00000"/>
                </a:solidFill>
              </a:rPr>
              <a:t>Security, trust, and privacy:</a:t>
            </a:r>
          </a:p>
          <a:p>
            <a:pPr algn="just">
              <a:buFont typeface="Wingdings" panose="05000000000000000000" pitchFamily="2" charset="2"/>
              <a:buChar char="q"/>
            </a:pPr>
            <a:r>
              <a:rPr lang="en-US" sz="2000" dirty="0"/>
              <a:t>Security, trust, and privacy issues are major obstacles for massive adoption of cloud computing. </a:t>
            </a:r>
          </a:p>
          <a:p>
            <a:pPr algn="just">
              <a:buFont typeface="Wingdings" panose="05000000000000000000" pitchFamily="2" charset="2"/>
              <a:buChar char="q"/>
            </a:pPr>
            <a:r>
              <a:rPr lang="en-US" sz="2000" dirty="0"/>
              <a:t>The traditional cryptographic technologies are used to prevent data tampering and access to sensitive information. </a:t>
            </a:r>
          </a:p>
          <a:p>
            <a:pPr algn="just">
              <a:buFont typeface="Wingdings" panose="05000000000000000000" pitchFamily="2" charset="2"/>
              <a:buChar char="q"/>
            </a:pPr>
            <a:r>
              <a:rPr lang="en-US" sz="2000" dirty="0"/>
              <a:t>The massive use of virtualization technologies exposes the existing system to new threats, which previously were not considered applicable. </a:t>
            </a:r>
          </a:p>
          <a:p>
            <a:pPr algn="just">
              <a:buFont typeface="Wingdings" panose="05000000000000000000" pitchFamily="2" charset="2"/>
              <a:buChar char="q"/>
            </a:pPr>
            <a:r>
              <a:rPr lang="en-US" sz="2000" dirty="0"/>
              <a:t>In this case, what is experienced is a lack of control over the environment in which the application is executed, which is made possible by controlling the cloud.</a:t>
            </a:r>
            <a:endParaRPr lang="en-US" sz="2000" dirty="0">
              <a:solidFill>
                <a:srgbClr val="C00000"/>
              </a:solidFill>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1408056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467632"/>
          </a:xfrm>
        </p:spPr>
        <p:txBody>
          <a:bodyPr/>
          <a:lstStyle/>
          <a:p>
            <a:pPr marL="533400" indent="-457200" algn="just">
              <a:buFont typeface="+mj-lt"/>
              <a:buAutoNum type="arabicPeriod" startAt="5"/>
            </a:pPr>
            <a:r>
              <a:rPr lang="en-US" sz="2000" b="1" i="1" dirty="0">
                <a:solidFill>
                  <a:srgbClr val="C00000"/>
                </a:solidFill>
              </a:rPr>
              <a:t>Organizational aspects:</a:t>
            </a:r>
          </a:p>
          <a:p>
            <a:pPr algn="just">
              <a:buFont typeface="Wingdings" panose="05000000000000000000" pitchFamily="2" charset="2"/>
              <a:buChar char="q"/>
            </a:pPr>
            <a:r>
              <a:rPr lang="en-US" sz="2000" dirty="0"/>
              <a:t>Cloud computing introduces a significant change in the way IT services are consumed and managed. More precisely, storage, compute power, network infrastructure, and applications are delivered as </a:t>
            </a:r>
            <a:r>
              <a:rPr lang="en-US" sz="2000" dirty="0">
                <a:solidFill>
                  <a:srgbClr val="C00000"/>
                </a:solidFill>
              </a:rPr>
              <a:t>metered services </a:t>
            </a:r>
            <a:r>
              <a:rPr lang="en-US" sz="2000" dirty="0"/>
              <a:t>over the Internet. </a:t>
            </a:r>
          </a:p>
          <a:p>
            <a:pPr algn="just">
              <a:buFont typeface="Wingdings" panose="05000000000000000000" pitchFamily="2" charset="2"/>
              <a:buChar char="q"/>
            </a:pPr>
            <a:r>
              <a:rPr lang="en-US" sz="2000" dirty="0"/>
              <a:t>This introduces a </a:t>
            </a:r>
            <a:r>
              <a:rPr lang="en-US" sz="2000" dirty="0">
                <a:solidFill>
                  <a:srgbClr val="C00000"/>
                </a:solidFill>
              </a:rPr>
              <a:t>billing model </a:t>
            </a:r>
            <a:r>
              <a:rPr lang="en-US" sz="2000" dirty="0"/>
              <a:t>that is new within typical enterprise IT departments, which requires a certain level of cultural and organizational process development. </a:t>
            </a:r>
          </a:p>
          <a:p>
            <a:pPr algn="just">
              <a:buFont typeface="Wingdings" panose="05000000000000000000" pitchFamily="2" charset="2"/>
              <a:buChar char="q"/>
            </a:pPr>
            <a:r>
              <a:rPr lang="en-US" sz="2000" dirty="0"/>
              <a:t>In particular, a wide acceptance of cloud computing will require a </a:t>
            </a:r>
            <a:r>
              <a:rPr lang="en-US" sz="2000" dirty="0">
                <a:solidFill>
                  <a:srgbClr val="C00000"/>
                </a:solidFill>
              </a:rPr>
              <a:t>significant change to business processes and organizational boundaries</a:t>
            </a:r>
            <a:r>
              <a:rPr lang="en-US" sz="2000" dirty="0"/>
              <a:t>. </a:t>
            </a:r>
          </a:p>
          <a:p>
            <a:pPr algn="just">
              <a:buFont typeface="Wingdings" panose="05000000000000000000" pitchFamily="2" charset="2"/>
              <a:buChar char="q"/>
            </a:pPr>
            <a:r>
              <a:rPr lang="en-US" sz="2000" dirty="0"/>
              <a:t>Some interesting questions arise in considering the role of the IT department in this new scenario. In particular, the following questions have to be considered:</a:t>
            </a:r>
            <a:endParaRPr lang="en-US" sz="2000" b="1" i="1" dirty="0">
              <a:solidFill>
                <a:srgbClr val="C00000"/>
              </a:solidFill>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14442671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467632"/>
          </a:xfrm>
        </p:spPr>
        <p:txBody>
          <a:bodyPr/>
          <a:lstStyle/>
          <a:p>
            <a:pPr marL="533400" indent="-457200" algn="just">
              <a:buFont typeface="+mj-lt"/>
              <a:buAutoNum type="arabicPeriod" startAt="5"/>
            </a:pPr>
            <a:r>
              <a:rPr lang="en-US" sz="2000" b="1" i="1" dirty="0">
                <a:solidFill>
                  <a:srgbClr val="C00000"/>
                </a:solidFill>
              </a:rPr>
              <a:t>Organizational aspects:</a:t>
            </a:r>
          </a:p>
          <a:p>
            <a:pPr marL="590550" indent="-514350" algn="just">
              <a:buFont typeface="+mj-lt"/>
              <a:buAutoNum type="romanLcPeriod"/>
            </a:pPr>
            <a:r>
              <a:rPr lang="en-US" i="1" dirty="0"/>
              <a:t>What is the new role of the IT department in an enterprise that completely or significantly relies on the cloud? </a:t>
            </a:r>
          </a:p>
          <a:p>
            <a:pPr marL="590550" indent="-514350" algn="just">
              <a:buFont typeface="+mj-lt"/>
              <a:buAutoNum type="romanLcPeriod"/>
            </a:pPr>
            <a:r>
              <a:rPr lang="en-US" i="1" dirty="0"/>
              <a:t>How will the compliance department perform its activity when there is a considerable lack of control over application workflows?</a:t>
            </a:r>
          </a:p>
          <a:p>
            <a:pPr marL="590550" indent="-514350" algn="just">
              <a:buFont typeface="+mj-lt"/>
              <a:buAutoNum type="romanLcPeriod"/>
            </a:pPr>
            <a:r>
              <a:rPr lang="en-US" i="1" dirty="0"/>
              <a:t>What are the implications (political, legal, etc.) for organizations that lose control over some aspects of their services? </a:t>
            </a:r>
          </a:p>
          <a:p>
            <a:pPr marL="590550" indent="-514350" algn="just">
              <a:buFont typeface="+mj-lt"/>
              <a:buAutoNum type="romanLcPeriod"/>
            </a:pPr>
            <a:r>
              <a:rPr lang="en-US" i="1" dirty="0"/>
              <a:t>What will be the perception of the end users of such services?</a:t>
            </a:r>
            <a:endParaRPr lang="en-US" sz="3200" b="1" i="1" dirty="0">
              <a:solidFill>
                <a:srgbClr val="C00000"/>
              </a:solidFill>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2238971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7EC1-8A60-46F5-85E6-2020E063A1C3}"/>
              </a:ext>
            </a:extLst>
          </p:cNvPr>
          <p:cNvSpPr>
            <a:spLocks noGrp="1"/>
          </p:cNvSpPr>
          <p:nvPr>
            <p:ph type="title"/>
          </p:nvPr>
        </p:nvSpPr>
        <p:spPr/>
        <p:txBody>
          <a:bodyPr/>
          <a:lstStyle/>
          <a:p>
            <a:r>
              <a:rPr lang="en-US" sz="3600" b="1" dirty="0"/>
              <a:t>Summary (Chapter I)</a:t>
            </a:r>
          </a:p>
        </p:txBody>
      </p:sp>
      <p:sp>
        <p:nvSpPr>
          <p:cNvPr id="3" name="Text Placeholder 2">
            <a:extLst>
              <a:ext uri="{FF2B5EF4-FFF2-40B4-BE49-F238E27FC236}">
                <a16:creationId xmlns:a16="http://schemas.microsoft.com/office/drawing/2014/main" id="{24A50BE6-597A-4FF6-A78D-C142B9F0D679}"/>
              </a:ext>
            </a:extLst>
          </p:cNvPr>
          <p:cNvSpPr>
            <a:spLocks noGrp="1"/>
          </p:cNvSpPr>
          <p:nvPr>
            <p:ph type="body" idx="1"/>
          </p:nvPr>
        </p:nvSpPr>
        <p:spPr>
          <a:xfrm>
            <a:off x="190916" y="1010720"/>
            <a:ext cx="8762168" cy="3824580"/>
          </a:xfrm>
        </p:spPr>
        <p:txBody>
          <a:bodyPr/>
          <a:lstStyle/>
          <a:p>
            <a:pPr marL="533400" indent="-457200" algn="just">
              <a:buFont typeface="+mj-lt"/>
              <a:buAutoNum type="arabicPeriod"/>
            </a:pPr>
            <a:r>
              <a:rPr lang="en-US" sz="2000" dirty="0">
                <a:solidFill>
                  <a:srgbClr val="000000"/>
                </a:solidFill>
              </a:rPr>
              <a:t>In this chapter, we discussed the vision and opportunities of cloud computing along with its </a:t>
            </a:r>
            <a:r>
              <a:rPr lang="en-US" sz="2000" b="1" i="1" dirty="0">
                <a:solidFill>
                  <a:srgbClr val="C00000"/>
                </a:solidFill>
              </a:rPr>
              <a:t>characteristics and challenges.</a:t>
            </a:r>
          </a:p>
          <a:p>
            <a:pPr marL="533400" indent="-457200" algn="just">
              <a:buFont typeface="+mj-lt"/>
              <a:buAutoNum type="arabicPeriod"/>
            </a:pPr>
            <a:endParaRPr lang="en-US" sz="2000" b="1" i="1" dirty="0">
              <a:solidFill>
                <a:srgbClr val="C00000"/>
              </a:solidFill>
            </a:endParaRPr>
          </a:p>
          <a:p>
            <a:pPr marL="533400" indent="-457200" algn="just">
              <a:buFont typeface="+mj-lt"/>
              <a:buAutoNum type="arabicPeriod"/>
            </a:pPr>
            <a:endParaRPr lang="en-US" sz="2000" b="1" i="1" dirty="0">
              <a:solidFill>
                <a:srgbClr val="002060"/>
              </a:solidFill>
            </a:endParaRPr>
          </a:p>
          <a:p>
            <a:pPr marL="533400" indent="-457200" algn="just">
              <a:buFont typeface="+mj-lt"/>
              <a:buAutoNum type="arabicPeriod"/>
            </a:pPr>
            <a:r>
              <a:rPr lang="en-US" sz="2000" dirty="0">
                <a:solidFill>
                  <a:srgbClr val="000000"/>
                </a:solidFill>
              </a:rPr>
              <a:t>The cloud computing paradigm emerged as a result of the </a:t>
            </a:r>
            <a:r>
              <a:rPr lang="en-US" sz="2000" b="1" i="1" dirty="0">
                <a:solidFill>
                  <a:srgbClr val="C00000"/>
                </a:solidFill>
              </a:rPr>
              <a:t>maturity and convergence </a:t>
            </a:r>
            <a:r>
              <a:rPr lang="en-US" sz="2000" dirty="0">
                <a:solidFill>
                  <a:srgbClr val="000000"/>
                </a:solidFill>
              </a:rPr>
              <a:t>of several of its </a:t>
            </a:r>
            <a:r>
              <a:rPr lang="en-US" sz="2000" b="1" i="1" dirty="0">
                <a:solidFill>
                  <a:srgbClr val="C00000"/>
                </a:solidFill>
              </a:rPr>
              <a:t>supporting models and technologies,</a:t>
            </a:r>
            <a:r>
              <a:rPr lang="en-US" sz="2000" b="1" i="1" dirty="0">
                <a:solidFill>
                  <a:srgbClr val="002060"/>
                </a:solidFill>
              </a:rPr>
              <a:t> </a:t>
            </a:r>
            <a:r>
              <a:rPr lang="en-US" sz="2000" dirty="0">
                <a:solidFill>
                  <a:srgbClr val="000000"/>
                </a:solidFill>
              </a:rPr>
              <a:t>namely </a:t>
            </a:r>
            <a:r>
              <a:rPr lang="en-US" sz="2000" b="1" i="1" u="sng" dirty="0">
                <a:solidFill>
                  <a:srgbClr val="FF0000"/>
                </a:solidFill>
              </a:rPr>
              <a:t>distributed computing, virtualization, Web 2.0, service orientation, and utility computing.</a:t>
            </a:r>
          </a:p>
        </p:txBody>
      </p:sp>
      <p:sp>
        <p:nvSpPr>
          <p:cNvPr id="4" name="Slide Number Placeholder 3">
            <a:extLst>
              <a:ext uri="{FF2B5EF4-FFF2-40B4-BE49-F238E27FC236}">
                <a16:creationId xmlns:a16="http://schemas.microsoft.com/office/drawing/2014/main" id="{B3F3C1EB-2E53-464E-8602-BC9F55F4B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1884568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7EC1-8A60-46F5-85E6-2020E063A1C3}"/>
              </a:ext>
            </a:extLst>
          </p:cNvPr>
          <p:cNvSpPr>
            <a:spLocks noGrp="1"/>
          </p:cNvSpPr>
          <p:nvPr>
            <p:ph type="title"/>
          </p:nvPr>
        </p:nvSpPr>
        <p:spPr>
          <a:xfrm>
            <a:off x="647002" y="159033"/>
            <a:ext cx="7571700" cy="702600"/>
          </a:xfrm>
        </p:spPr>
        <p:txBody>
          <a:bodyPr/>
          <a:lstStyle/>
          <a:p>
            <a:r>
              <a:rPr lang="en-US" sz="3600" b="1" dirty="0"/>
              <a:t>Summary (Chapter I)</a:t>
            </a:r>
          </a:p>
        </p:txBody>
      </p:sp>
      <p:sp>
        <p:nvSpPr>
          <p:cNvPr id="3" name="Text Placeholder 2">
            <a:extLst>
              <a:ext uri="{FF2B5EF4-FFF2-40B4-BE49-F238E27FC236}">
                <a16:creationId xmlns:a16="http://schemas.microsoft.com/office/drawing/2014/main" id="{24A50BE6-597A-4FF6-A78D-C142B9F0D679}"/>
              </a:ext>
            </a:extLst>
          </p:cNvPr>
          <p:cNvSpPr>
            <a:spLocks noGrp="1"/>
          </p:cNvSpPr>
          <p:nvPr>
            <p:ph type="body" idx="1"/>
          </p:nvPr>
        </p:nvSpPr>
        <p:spPr>
          <a:xfrm>
            <a:off x="190916" y="925271"/>
            <a:ext cx="8762168" cy="3824580"/>
          </a:xfrm>
        </p:spPr>
        <p:txBody>
          <a:bodyPr/>
          <a:lstStyle/>
          <a:p>
            <a:pPr algn="just">
              <a:buFont typeface="+mj-lt"/>
              <a:buAutoNum type="arabicPeriod" startAt="3"/>
            </a:pPr>
            <a:r>
              <a:rPr lang="en-US" sz="1800" dirty="0"/>
              <a:t>There is no single view on the cloud phenomenon. Throughout the book, we explore </a:t>
            </a:r>
            <a:r>
              <a:rPr lang="en-US" sz="1800" b="1" i="1" dirty="0">
                <a:solidFill>
                  <a:srgbClr val="C00000"/>
                </a:solidFill>
              </a:rPr>
              <a:t>different definitions, interpretations, and implementations</a:t>
            </a:r>
            <a:r>
              <a:rPr lang="en-US" sz="1800" dirty="0"/>
              <a:t> of this idea. </a:t>
            </a:r>
          </a:p>
          <a:p>
            <a:pPr algn="just">
              <a:buFont typeface="+mj-lt"/>
              <a:buAutoNum type="arabicPeriod" startAt="3"/>
            </a:pPr>
            <a:endParaRPr lang="en-US" sz="1800" dirty="0"/>
          </a:p>
          <a:p>
            <a:pPr algn="just">
              <a:buFont typeface="+mj-lt"/>
              <a:buAutoNum type="arabicPeriod" startAt="3"/>
            </a:pPr>
            <a:r>
              <a:rPr lang="en-US" sz="1800" dirty="0"/>
              <a:t>The only element that is shared among all the different views of cloud computing is that </a:t>
            </a:r>
            <a:r>
              <a:rPr lang="en-US" sz="1800" b="1" i="1" dirty="0">
                <a:solidFill>
                  <a:srgbClr val="C00000"/>
                </a:solidFill>
              </a:rPr>
              <a:t>cloud systems support dynamic provisioning of IT services </a:t>
            </a:r>
            <a:r>
              <a:rPr lang="en-US" sz="1800" dirty="0"/>
              <a:t>(whether they are virtual infrastructure, runtime environments, or application services) and adopts a utility-based cost model to price these services.</a:t>
            </a:r>
          </a:p>
          <a:p>
            <a:pPr algn="just">
              <a:buFont typeface="+mj-lt"/>
              <a:buAutoNum type="arabicPeriod" startAt="3"/>
            </a:pPr>
            <a:endParaRPr lang="en-US" sz="1800" dirty="0"/>
          </a:p>
          <a:p>
            <a:pPr algn="just">
              <a:buFont typeface="+mj-lt"/>
              <a:buAutoNum type="arabicPeriod" startAt="3"/>
            </a:pPr>
            <a:r>
              <a:rPr lang="en-US" sz="1800" dirty="0"/>
              <a:t>This vision is what inspires the </a:t>
            </a:r>
            <a:r>
              <a:rPr lang="en-US" sz="1800" b="1" i="1" dirty="0">
                <a:solidFill>
                  <a:srgbClr val="C00000"/>
                </a:solidFill>
              </a:rPr>
              <a:t>Cloud Computing Reference Model</a:t>
            </a:r>
            <a:r>
              <a:rPr lang="en-US" sz="1800" dirty="0"/>
              <a:t>. This model identifies three major market segments (and service offerings) for cloud computing: Infrastructure-as-a-Service (IaaS), Platform-as-a-Service (PaaS), and Software-as-a-Service (SaaS). These segments directly map the broad classifications of the different type of services offered by cloud computing.</a:t>
            </a:r>
            <a:endParaRPr lang="en-US" b="1" i="1" dirty="0">
              <a:solidFill>
                <a:srgbClr val="C00000"/>
              </a:solidFill>
            </a:endParaRPr>
          </a:p>
        </p:txBody>
      </p:sp>
      <p:sp>
        <p:nvSpPr>
          <p:cNvPr id="4" name="Slide Number Placeholder 3">
            <a:extLst>
              <a:ext uri="{FF2B5EF4-FFF2-40B4-BE49-F238E27FC236}">
                <a16:creationId xmlns:a16="http://schemas.microsoft.com/office/drawing/2014/main" id="{B3F3C1EB-2E53-464E-8602-BC9F55F4B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3008337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7EC1-8A60-46F5-85E6-2020E063A1C3}"/>
              </a:ext>
            </a:extLst>
          </p:cNvPr>
          <p:cNvSpPr>
            <a:spLocks noGrp="1"/>
          </p:cNvSpPr>
          <p:nvPr>
            <p:ph type="title"/>
          </p:nvPr>
        </p:nvSpPr>
        <p:spPr/>
        <p:txBody>
          <a:bodyPr/>
          <a:lstStyle/>
          <a:p>
            <a:r>
              <a:rPr lang="en-US" sz="3600" b="1" dirty="0"/>
              <a:t>Summary (Chapter IV)</a:t>
            </a:r>
          </a:p>
        </p:txBody>
      </p:sp>
      <p:sp>
        <p:nvSpPr>
          <p:cNvPr id="3" name="Text Placeholder 2">
            <a:extLst>
              <a:ext uri="{FF2B5EF4-FFF2-40B4-BE49-F238E27FC236}">
                <a16:creationId xmlns:a16="http://schemas.microsoft.com/office/drawing/2014/main" id="{24A50BE6-597A-4FF6-A78D-C142B9F0D679}"/>
              </a:ext>
            </a:extLst>
          </p:cNvPr>
          <p:cNvSpPr>
            <a:spLocks noGrp="1"/>
          </p:cNvSpPr>
          <p:nvPr>
            <p:ph type="body" idx="1"/>
          </p:nvPr>
        </p:nvSpPr>
        <p:spPr>
          <a:xfrm>
            <a:off x="190916" y="1010720"/>
            <a:ext cx="8762168" cy="3824580"/>
          </a:xfrm>
        </p:spPr>
        <p:txBody>
          <a:bodyPr/>
          <a:lstStyle/>
          <a:p>
            <a:pPr marL="419100" indent="-342900" algn="just">
              <a:buFont typeface="+mj-lt"/>
              <a:buAutoNum type="arabicPeriod" startAt="6"/>
            </a:pPr>
            <a:r>
              <a:rPr lang="en-US" sz="2000" dirty="0"/>
              <a:t>In this chapter we discussed the fundamental characteristics of cloud computing and introduced reference architecture for classifying and organizing cloud services. To best sum up the content of this chapter, we can recall the NIST working definition of cloud computing, which outlines the fundamental aspects of this phenomenon as follows: </a:t>
            </a:r>
          </a:p>
          <a:p>
            <a:pPr algn="just">
              <a:buFont typeface="Wingdings" panose="05000000000000000000" pitchFamily="2" charset="2"/>
              <a:buChar char="q"/>
            </a:pPr>
            <a:r>
              <a:rPr lang="en-US" sz="2000" b="1" i="1" dirty="0">
                <a:solidFill>
                  <a:srgbClr val="C00000"/>
                </a:solidFill>
              </a:rPr>
              <a:t>Five essential characteristics. </a:t>
            </a:r>
            <a:r>
              <a:rPr lang="en-US" sz="2000" dirty="0"/>
              <a:t>In-demand self-service, broad network access, resource pooling, rapid elasticity, and measured service. </a:t>
            </a:r>
          </a:p>
          <a:p>
            <a:pPr algn="just">
              <a:buFont typeface="Wingdings" panose="05000000000000000000" pitchFamily="2" charset="2"/>
              <a:buChar char="q"/>
            </a:pPr>
            <a:r>
              <a:rPr lang="en-US" sz="2000" b="1" i="1" dirty="0">
                <a:solidFill>
                  <a:srgbClr val="C00000"/>
                </a:solidFill>
              </a:rPr>
              <a:t>Three service models. </a:t>
            </a:r>
            <a:r>
              <a:rPr lang="en-US" sz="2000" dirty="0"/>
              <a:t>Software-as-a-Service (SaaS), Platform-as-a-Service (PaaS), and Infrastructure-as-a-Service (IaaS). </a:t>
            </a:r>
          </a:p>
          <a:p>
            <a:pPr algn="just">
              <a:buFont typeface="Wingdings" panose="05000000000000000000" pitchFamily="2" charset="2"/>
              <a:buChar char="q"/>
            </a:pPr>
            <a:r>
              <a:rPr lang="en-US" sz="2000" b="1" i="1" dirty="0">
                <a:solidFill>
                  <a:srgbClr val="C00000"/>
                </a:solidFill>
              </a:rPr>
              <a:t>Four deployment models. </a:t>
            </a:r>
            <a:r>
              <a:rPr lang="en-US" sz="2000" dirty="0"/>
              <a:t>Public clouds, private clouds, community clouds, and hybrid clouds.</a:t>
            </a:r>
            <a:endParaRPr lang="en-US" sz="2800" b="1" i="1" dirty="0">
              <a:solidFill>
                <a:srgbClr val="C00000"/>
              </a:solidFill>
            </a:endParaRPr>
          </a:p>
        </p:txBody>
      </p:sp>
      <p:sp>
        <p:nvSpPr>
          <p:cNvPr id="4" name="Slide Number Placeholder 3">
            <a:extLst>
              <a:ext uri="{FF2B5EF4-FFF2-40B4-BE49-F238E27FC236}">
                <a16:creationId xmlns:a16="http://schemas.microsoft.com/office/drawing/2014/main" id="{B3F3C1EB-2E53-464E-8602-BC9F55F4B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26848723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7EC1-8A60-46F5-85E6-2020E063A1C3}"/>
              </a:ext>
            </a:extLst>
          </p:cNvPr>
          <p:cNvSpPr>
            <a:spLocks noGrp="1"/>
          </p:cNvSpPr>
          <p:nvPr>
            <p:ph type="title"/>
          </p:nvPr>
        </p:nvSpPr>
        <p:spPr>
          <a:xfrm>
            <a:off x="627124" y="139155"/>
            <a:ext cx="7571700" cy="702600"/>
          </a:xfrm>
        </p:spPr>
        <p:txBody>
          <a:bodyPr/>
          <a:lstStyle/>
          <a:p>
            <a:r>
              <a:rPr lang="en-US" sz="3600" b="1" dirty="0"/>
              <a:t>Summary (Chapter IV)</a:t>
            </a:r>
          </a:p>
        </p:txBody>
      </p:sp>
      <p:sp>
        <p:nvSpPr>
          <p:cNvPr id="3" name="Text Placeholder 2">
            <a:extLst>
              <a:ext uri="{FF2B5EF4-FFF2-40B4-BE49-F238E27FC236}">
                <a16:creationId xmlns:a16="http://schemas.microsoft.com/office/drawing/2014/main" id="{24A50BE6-597A-4FF6-A78D-C142B9F0D679}"/>
              </a:ext>
            </a:extLst>
          </p:cNvPr>
          <p:cNvSpPr>
            <a:spLocks noGrp="1"/>
          </p:cNvSpPr>
          <p:nvPr>
            <p:ph type="body" idx="1"/>
          </p:nvPr>
        </p:nvSpPr>
        <p:spPr>
          <a:xfrm>
            <a:off x="190916" y="841755"/>
            <a:ext cx="8762168" cy="3993545"/>
          </a:xfrm>
        </p:spPr>
        <p:txBody>
          <a:bodyPr/>
          <a:lstStyle/>
          <a:p>
            <a:pPr marL="533400" indent="-457200" algn="just">
              <a:buFont typeface="+mj-lt"/>
              <a:buAutoNum type="arabicPeriod" startAt="7"/>
            </a:pPr>
            <a:r>
              <a:rPr lang="en-US" sz="2000" dirty="0"/>
              <a:t>The major driving force for rapid adoption of cloud computing are the </a:t>
            </a:r>
            <a:r>
              <a:rPr lang="en-US" sz="2000" b="1" i="1" dirty="0">
                <a:solidFill>
                  <a:srgbClr val="C00000"/>
                </a:solidFill>
              </a:rPr>
              <a:t>economics and the simplicity of software delivery and operation</a:t>
            </a:r>
            <a:r>
              <a:rPr lang="en-US" sz="2000" dirty="0"/>
              <a:t>. Cloud computing </a:t>
            </a:r>
            <a:r>
              <a:rPr lang="en-US" sz="2000" b="1" i="1" dirty="0">
                <a:solidFill>
                  <a:srgbClr val="C00000"/>
                </a:solidFill>
              </a:rPr>
              <a:t>presents considerable opportunity to increase the profits of enterprises by reducing capital costs of IT assets and transforming them into operational costs.</a:t>
            </a:r>
            <a:r>
              <a:rPr lang="en-US" sz="2000" dirty="0"/>
              <a:t> For these reasons we have also discussed the economic and cost models introduced with cloud computing. </a:t>
            </a:r>
          </a:p>
          <a:p>
            <a:pPr marL="533400" indent="-457200" algn="just">
              <a:buFont typeface="+mj-lt"/>
              <a:buAutoNum type="arabicPeriod" startAt="7"/>
            </a:pPr>
            <a:endParaRPr lang="en-US" sz="2000" dirty="0"/>
          </a:p>
          <a:p>
            <a:pPr marL="533400" indent="-457200" algn="just">
              <a:buFont typeface="+mj-lt"/>
              <a:buAutoNum type="arabicPeriod" startAt="7"/>
            </a:pPr>
            <a:r>
              <a:rPr lang="en-US" sz="2000" dirty="0"/>
              <a:t>Although cloud computing has been rapidly adopted in industry, there are several </a:t>
            </a:r>
            <a:r>
              <a:rPr lang="en-US" sz="2000" b="1" i="1" dirty="0">
                <a:solidFill>
                  <a:srgbClr val="C00000"/>
                </a:solidFill>
              </a:rPr>
              <a:t>open research challenges in areas such as management of cloud computing systems, their security, and social and organizational issues. </a:t>
            </a:r>
            <a:r>
              <a:rPr lang="en-US" sz="2000" dirty="0"/>
              <a:t>There is significant room for advancement in software infrastructure and models supporting cloud computing.</a:t>
            </a:r>
            <a:endParaRPr lang="en-US" sz="2800" b="1" i="1" dirty="0">
              <a:solidFill>
                <a:srgbClr val="C00000"/>
              </a:solidFill>
            </a:endParaRPr>
          </a:p>
        </p:txBody>
      </p:sp>
      <p:sp>
        <p:nvSpPr>
          <p:cNvPr id="4" name="Slide Number Placeholder 3">
            <a:extLst>
              <a:ext uri="{FF2B5EF4-FFF2-40B4-BE49-F238E27FC236}">
                <a16:creationId xmlns:a16="http://schemas.microsoft.com/office/drawing/2014/main" id="{B3F3C1EB-2E53-464E-8602-BC9F55F4B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2486618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5F0119-179F-4EEF-BABD-1DE1C1C2C2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6" name="Picture 5">
            <a:extLst>
              <a:ext uri="{FF2B5EF4-FFF2-40B4-BE49-F238E27FC236}">
                <a16:creationId xmlns:a16="http://schemas.microsoft.com/office/drawing/2014/main" id="{10DC4BFB-05E7-4F7A-8F85-64B2A0BEDBE1}"/>
              </a:ext>
            </a:extLst>
          </p:cNvPr>
          <p:cNvPicPr>
            <a:picLocks noChangeAspect="1"/>
          </p:cNvPicPr>
          <p:nvPr/>
        </p:nvPicPr>
        <p:blipFill rotWithShape="1">
          <a:blip r:embed="rId2"/>
          <a:srcRect l="14967" t="15936" r="3537" b="13209"/>
          <a:stretch/>
        </p:blipFill>
        <p:spPr>
          <a:xfrm>
            <a:off x="99390" y="89452"/>
            <a:ext cx="8955157" cy="4949687"/>
          </a:xfrm>
          <a:prstGeom prst="rect">
            <a:avLst/>
          </a:prstGeom>
        </p:spPr>
      </p:pic>
    </p:spTree>
    <p:extLst>
      <p:ext uri="{BB962C8B-B14F-4D97-AF65-F5344CB8AC3E}">
        <p14:creationId xmlns:p14="http://schemas.microsoft.com/office/powerpoint/2010/main" val="356801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35" y="196412"/>
            <a:ext cx="7637129" cy="4750676"/>
          </a:xfrm>
          <a:prstGeom prst="rect">
            <a:avLst/>
          </a:prstGeom>
        </p:spPr>
      </p:pic>
    </p:spTree>
    <p:extLst>
      <p:ext uri="{BB962C8B-B14F-4D97-AF65-F5344CB8AC3E}">
        <p14:creationId xmlns:p14="http://schemas.microsoft.com/office/powerpoint/2010/main" val="12320977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7EC8-FAA1-4A83-9E70-A14C6F05AC91}"/>
              </a:ext>
            </a:extLst>
          </p:cNvPr>
          <p:cNvSpPr>
            <a:spLocks noGrp="1"/>
          </p:cNvSpPr>
          <p:nvPr>
            <p:ph type="title"/>
          </p:nvPr>
        </p:nvSpPr>
        <p:spPr>
          <a:xfrm>
            <a:off x="140106" y="89459"/>
            <a:ext cx="7780422" cy="496950"/>
          </a:xfrm>
        </p:spPr>
        <p:txBody>
          <a:bodyPr/>
          <a:lstStyle/>
          <a:p>
            <a:r>
              <a:rPr lang="en-US" b="1" dirty="0">
                <a:solidFill>
                  <a:srgbClr val="000000"/>
                </a:solidFill>
              </a:rPr>
              <a:t>Review questions</a:t>
            </a:r>
          </a:p>
        </p:txBody>
      </p:sp>
      <p:sp>
        <p:nvSpPr>
          <p:cNvPr id="3" name="Text Placeholder 2">
            <a:extLst>
              <a:ext uri="{FF2B5EF4-FFF2-40B4-BE49-F238E27FC236}">
                <a16:creationId xmlns:a16="http://schemas.microsoft.com/office/drawing/2014/main" id="{93BC49E0-35B1-4369-984B-1D32029BCD0B}"/>
              </a:ext>
            </a:extLst>
          </p:cNvPr>
          <p:cNvSpPr>
            <a:spLocks noGrp="1"/>
          </p:cNvSpPr>
          <p:nvPr>
            <p:ph type="body" idx="1"/>
          </p:nvPr>
        </p:nvSpPr>
        <p:spPr>
          <a:xfrm>
            <a:off x="725557" y="710698"/>
            <a:ext cx="8309113" cy="854766"/>
          </a:xfrm>
        </p:spPr>
        <p:txBody>
          <a:bodyPr/>
          <a:lstStyle/>
          <a:p>
            <a:pPr marL="76200" indent="0">
              <a:buNone/>
            </a:pPr>
            <a:r>
              <a:rPr lang="en-US" sz="1600" b="1" dirty="0">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What does the acronym </a:t>
            </a:r>
            <a:r>
              <a:rPr lang="en-US" sz="1600" dirty="0" err="1">
                <a:latin typeface="Times New Roman" panose="02020603050405020304" pitchFamily="18" charset="0"/>
                <a:cs typeface="Times New Roman" panose="02020603050405020304" pitchFamily="18" charset="0"/>
              </a:rPr>
              <a:t>XaaS</a:t>
            </a:r>
            <a:r>
              <a:rPr lang="en-US" sz="1600" dirty="0">
                <a:latin typeface="Times New Roman" panose="02020603050405020304" pitchFamily="18" charset="0"/>
                <a:cs typeface="Times New Roman" panose="02020603050405020304" pitchFamily="18" charset="0"/>
              </a:rPr>
              <a:t> stand for? </a:t>
            </a:r>
          </a:p>
          <a:p>
            <a:pPr marL="76200" indent="0">
              <a:buNone/>
            </a:pPr>
            <a:r>
              <a:rPr lang="en-US" sz="1600" b="1"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What are the fundamental components introduced in the cloud reference model?</a:t>
            </a:r>
          </a:p>
        </p:txBody>
      </p:sp>
      <p:sp>
        <p:nvSpPr>
          <p:cNvPr id="4" name="Slide Number Placeholder 3">
            <a:extLst>
              <a:ext uri="{FF2B5EF4-FFF2-40B4-BE49-F238E27FC236}">
                <a16:creationId xmlns:a16="http://schemas.microsoft.com/office/drawing/2014/main" id="{B9601FB4-EEA7-4E9A-A244-CEF897E350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D4A55CD5-384E-498A-B0FC-73B98F807CD8}"/>
              </a:ext>
            </a:extLst>
          </p:cNvPr>
          <p:cNvPicPr>
            <a:picLocks noChangeAspect="1"/>
          </p:cNvPicPr>
          <p:nvPr/>
        </p:nvPicPr>
        <p:blipFill rotWithShape="1">
          <a:blip r:embed="rId2"/>
          <a:srcRect l="16088" t="20468" r="6956" b="12639"/>
          <a:stretch/>
        </p:blipFill>
        <p:spPr>
          <a:xfrm>
            <a:off x="109330" y="1441175"/>
            <a:ext cx="8843754" cy="3399182"/>
          </a:xfrm>
          <a:prstGeom prst="rect">
            <a:avLst/>
          </a:prstGeom>
        </p:spPr>
      </p:pic>
    </p:spTree>
    <p:extLst>
      <p:ext uri="{BB962C8B-B14F-4D97-AF65-F5344CB8AC3E}">
        <p14:creationId xmlns:p14="http://schemas.microsoft.com/office/powerpoint/2010/main" val="250092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7559" y="662152"/>
            <a:ext cx="7790291" cy="4173148"/>
          </a:xfrm>
        </p:spPr>
        <p:txBody>
          <a:bodyPr/>
          <a:lstStyle/>
          <a:p>
            <a:pPr algn="just"/>
            <a:r>
              <a:rPr lang="en-IN" sz="2000" dirty="0"/>
              <a:t>The Internet plays a fundamental role in cloud computing, since it represents either the medium or the platform through which many cloud computing services are delivered and made accessible. This aspect is also reflected in the definition given by Armbrust et al. [28]: </a:t>
            </a:r>
          </a:p>
          <a:p>
            <a:pPr algn="just"/>
            <a:endParaRPr lang="en-IN" sz="2000" dirty="0"/>
          </a:p>
          <a:p>
            <a:pPr algn="just"/>
            <a:r>
              <a:rPr lang="en-IN" sz="2000" i="1" dirty="0">
                <a:solidFill>
                  <a:srgbClr val="C00000"/>
                </a:solidFill>
              </a:rPr>
              <a:t>Cloud computing refers to both the applications delivered as services over the Internet and the hardware and system software in the data centers that provide those services.</a:t>
            </a:r>
          </a:p>
          <a:p>
            <a:pPr algn="just"/>
            <a:endParaRPr lang="en-IN" sz="2000" i="1" dirty="0">
              <a:solidFill>
                <a:srgbClr val="C00000"/>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52888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3269" y="178676"/>
            <a:ext cx="8376745" cy="4708634"/>
          </a:xfrm>
        </p:spPr>
        <p:txBody>
          <a:bodyPr/>
          <a:lstStyle/>
          <a:p>
            <a:pPr algn="just"/>
            <a:r>
              <a:rPr lang="en-IN" sz="2000" dirty="0"/>
              <a:t>This definition describes cloud computing as a phenomenon touching on the entire stack: </a:t>
            </a:r>
            <a:r>
              <a:rPr lang="en-IN" sz="2000" b="1" dirty="0"/>
              <a:t>from the underlying hardware to the high-level software services and applications. It introduces the concept of </a:t>
            </a:r>
            <a:r>
              <a:rPr lang="en-IN" sz="2000" b="1" dirty="0">
                <a:solidFill>
                  <a:srgbClr val="C00000"/>
                </a:solidFill>
              </a:rPr>
              <a:t>everything as a service, mostly referred as </a:t>
            </a:r>
            <a:r>
              <a:rPr lang="en-IN" sz="2000" b="1" dirty="0" err="1">
                <a:solidFill>
                  <a:srgbClr val="C00000"/>
                </a:solidFill>
              </a:rPr>
              <a:t>XaaS</a:t>
            </a:r>
            <a:r>
              <a:rPr lang="en-IN" sz="2000" b="1" dirty="0">
                <a:solidFill>
                  <a:srgbClr val="C00000"/>
                </a:solidFill>
              </a:rPr>
              <a:t>, </a:t>
            </a:r>
            <a:r>
              <a:rPr lang="en-IN" sz="2000" b="1" dirty="0"/>
              <a:t> where the different components of a system—IT infrastructure, development platforms, databases, and so on—can be delivered, measured, and consequently priced as a service.</a:t>
            </a:r>
          </a:p>
          <a:p>
            <a:pPr algn="just"/>
            <a:r>
              <a:rPr lang="en-IN" sz="2000" dirty="0"/>
              <a:t>A definition proposed by the </a:t>
            </a:r>
            <a:r>
              <a:rPr lang="en-IN" sz="2000" dirty="0">
                <a:solidFill>
                  <a:srgbClr val="C00000"/>
                </a:solidFill>
              </a:rPr>
              <a:t>U.S. National Institute of Standards and Technology (NIST): </a:t>
            </a:r>
            <a:r>
              <a:rPr lang="en-IN" sz="2000" b="1"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14658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8166" y="168166"/>
            <a:ext cx="8784918" cy="4740165"/>
          </a:xfrm>
        </p:spPr>
        <p:txBody>
          <a:bodyPr/>
          <a:lstStyle/>
          <a:p>
            <a:pPr algn="just"/>
            <a:r>
              <a:rPr lang="en-IN" dirty="0"/>
              <a:t>Another important aspect of cloud computing is its </a:t>
            </a:r>
            <a:r>
              <a:rPr lang="en-IN" dirty="0">
                <a:solidFill>
                  <a:srgbClr val="C00000"/>
                </a:solidFill>
              </a:rPr>
              <a:t>utility-oriented approach</a:t>
            </a:r>
            <a:r>
              <a:rPr lang="en-IN" dirty="0"/>
              <a:t>. More than any other trend in distributed computing, cloud computing focuses on delivering services with a given pricing model, in most cases a “pay-per-use” strategy. </a:t>
            </a:r>
          </a:p>
          <a:p>
            <a:pPr algn="just"/>
            <a:r>
              <a:rPr lang="en-IN" dirty="0"/>
              <a:t>It makes it possible to access online storage, </a:t>
            </a:r>
            <a:r>
              <a:rPr lang="en-IN" dirty="0">
                <a:solidFill>
                  <a:srgbClr val="C00000"/>
                </a:solidFill>
              </a:rPr>
              <a:t>rent virtual hardware, or use development platforms </a:t>
            </a:r>
            <a:r>
              <a:rPr lang="en-IN" dirty="0"/>
              <a:t>and pay only for their effective usage, </a:t>
            </a:r>
            <a:r>
              <a:rPr lang="en-IN" dirty="0">
                <a:solidFill>
                  <a:srgbClr val="C00000"/>
                </a:solidFill>
              </a:rPr>
              <a:t>with no or minimal up-front costs</a:t>
            </a:r>
            <a:r>
              <a:rPr lang="en-IN" dirty="0"/>
              <a:t>. </a:t>
            </a:r>
          </a:p>
          <a:p>
            <a:pPr algn="just"/>
            <a:r>
              <a:rPr lang="en-IN" dirty="0"/>
              <a:t>All these operations can be performed and billed simply by entering the </a:t>
            </a:r>
            <a:r>
              <a:rPr lang="en-IN" dirty="0">
                <a:solidFill>
                  <a:srgbClr val="C00000"/>
                </a:solidFill>
              </a:rPr>
              <a:t>credit card details and accessing </a:t>
            </a:r>
            <a:r>
              <a:rPr lang="en-IN" dirty="0"/>
              <a:t>the exposed services through a Web browser. </a:t>
            </a:r>
          </a:p>
          <a:p>
            <a:pPr algn="just"/>
            <a:r>
              <a:rPr lang="en-IN" dirty="0"/>
              <a:t>This helps us provide a different and more </a:t>
            </a:r>
            <a:r>
              <a:rPr lang="en-IN" dirty="0">
                <a:solidFill>
                  <a:srgbClr val="C00000"/>
                </a:solidFill>
              </a:rPr>
              <a:t>practical characterization of cloud computing</a:t>
            </a:r>
            <a:r>
              <a:rPr lang="en-IN"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15541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1738" y="210207"/>
            <a:ext cx="8418786" cy="4719145"/>
          </a:xfrm>
        </p:spPr>
        <p:txBody>
          <a:bodyPr/>
          <a:lstStyle/>
          <a:p>
            <a:pPr algn="just"/>
            <a:r>
              <a:rPr lang="en-IN" sz="2000" dirty="0">
                <a:solidFill>
                  <a:srgbClr val="C00000"/>
                </a:solidFill>
              </a:rPr>
              <a:t>According to Reese </a:t>
            </a:r>
            <a:r>
              <a:rPr lang="en-IN" sz="2000" dirty="0"/>
              <a:t>[29], we can define three criteria to discriminate whether a service is delivered in the cloud computing style: </a:t>
            </a:r>
          </a:p>
          <a:p>
            <a:pPr marL="76200" indent="0" algn="just">
              <a:buNone/>
            </a:pPr>
            <a:endParaRPr lang="en-IN" sz="2000" dirty="0"/>
          </a:p>
          <a:p>
            <a:pPr marL="533400" indent="-457200" algn="just">
              <a:buFont typeface="+mj-lt"/>
              <a:buAutoNum type="arabicPeriod"/>
            </a:pPr>
            <a:r>
              <a:rPr lang="en-IN" sz="2000" i="1" dirty="0"/>
              <a:t>The service is accessible via a Web browser (non-proprietary) or a Web services application programming interface (API). </a:t>
            </a:r>
          </a:p>
          <a:p>
            <a:pPr marL="533400" indent="-457200" algn="just">
              <a:buFont typeface="+mj-lt"/>
              <a:buAutoNum type="arabicPeriod"/>
            </a:pPr>
            <a:r>
              <a:rPr lang="en-IN" sz="2000" i="1" dirty="0"/>
              <a:t>Zero capital expenditure is necessary to get started. </a:t>
            </a:r>
          </a:p>
          <a:p>
            <a:pPr marL="533400" indent="-457200" algn="just">
              <a:buFont typeface="+mj-lt"/>
              <a:buAutoNum type="arabicPeriod"/>
            </a:pPr>
            <a:r>
              <a:rPr lang="en-IN" sz="2000" i="1" dirty="0"/>
              <a:t>You pay only for what you use as you use it.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01488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3FD0-FE57-42A3-BAF0-716F76946ABD}"/>
              </a:ext>
            </a:extLst>
          </p:cNvPr>
          <p:cNvSpPr>
            <a:spLocks noGrp="1"/>
          </p:cNvSpPr>
          <p:nvPr>
            <p:ph type="title"/>
          </p:nvPr>
        </p:nvSpPr>
        <p:spPr>
          <a:xfrm>
            <a:off x="786150" y="207880"/>
            <a:ext cx="7571700" cy="702600"/>
          </a:xfrm>
        </p:spPr>
        <p:txBody>
          <a:bodyPr/>
          <a:lstStyle/>
          <a:p>
            <a:r>
              <a:rPr lang="en-US" sz="2400" b="1" dirty="0"/>
              <a:t>1.3 A closer look:</a:t>
            </a:r>
          </a:p>
        </p:txBody>
      </p:sp>
      <p:sp>
        <p:nvSpPr>
          <p:cNvPr id="3" name="Text Placeholder 2">
            <a:extLst>
              <a:ext uri="{FF2B5EF4-FFF2-40B4-BE49-F238E27FC236}">
                <a16:creationId xmlns:a16="http://schemas.microsoft.com/office/drawing/2014/main" id="{4B170BA6-EDEE-42EA-BAE8-7AB995997250}"/>
              </a:ext>
            </a:extLst>
          </p:cNvPr>
          <p:cNvSpPr>
            <a:spLocks noGrp="1"/>
          </p:cNvSpPr>
          <p:nvPr>
            <p:ph type="body" idx="1"/>
          </p:nvPr>
        </p:nvSpPr>
        <p:spPr>
          <a:xfrm>
            <a:off x="619895" y="910480"/>
            <a:ext cx="7571700" cy="3573600"/>
          </a:xfrm>
        </p:spPr>
        <p:txBody>
          <a:bodyPr/>
          <a:lstStyle/>
          <a:p>
            <a:pPr algn="just"/>
            <a:r>
              <a:rPr lang="en-US" sz="1800" b="0" i="0" u="none" strike="noStrike" baseline="0" dirty="0">
                <a:solidFill>
                  <a:srgbClr val="000000"/>
                </a:solidFill>
                <a:latin typeface="Source Sans Pro SemiBold" panose="020B0604020202020204" pitchFamily="34" charset="0"/>
              </a:rPr>
              <a:t>Cloud computing is helping enterprises, governments, public and private institutions, and research organizations shape more effective and demand-driven computing systems. Access to, as well as integration of, cloud computing resources and systems is now as easy as performing a credit card transaction over the Internet.</a:t>
            </a:r>
          </a:p>
          <a:p>
            <a:pPr algn="just"/>
            <a:r>
              <a:rPr lang="en-US" sz="1800" b="1" i="0" u="none" strike="noStrike" baseline="0" dirty="0">
                <a:solidFill>
                  <a:srgbClr val="000000"/>
                </a:solidFill>
                <a:latin typeface="Source Sans Pro SemiBold" panose="020B0603030403020204" pitchFamily="34" charset="0"/>
                <a:ea typeface="Source Sans Pro SemiBold" panose="020B0603030403020204" pitchFamily="34" charset="0"/>
              </a:rPr>
              <a:t>Cloud computing does not only contribute with the opportunity of easily accessing IT services on demand, but it also introduces a new way of thinking about IT services and resources: as utilities. </a:t>
            </a:r>
          </a:p>
          <a:p>
            <a:pPr algn="just"/>
            <a:r>
              <a:rPr lang="en-US" sz="1800" b="1" i="0" u="none" strike="noStrike" baseline="0" dirty="0">
                <a:solidFill>
                  <a:srgbClr val="000000"/>
                </a:solidFill>
                <a:latin typeface="Source Sans Pro SemiBold" panose="020B0603030403020204" pitchFamily="34" charset="0"/>
                <a:ea typeface="Source Sans Pro SemiBold" panose="020B0603030403020204" pitchFamily="34" charset="0"/>
              </a:rPr>
              <a:t>A bird’s-eye view of a cloud computing environment is shown in Figure 1.3. </a:t>
            </a:r>
          </a:p>
          <a:p>
            <a:pPr algn="just"/>
            <a:endParaRPr lang="en-US" dirty="0">
              <a:latin typeface="Source Sans Pro SemiBold" panose="020B0604020202020204" pitchFamily="34" charset="0"/>
            </a:endParaRPr>
          </a:p>
        </p:txBody>
      </p:sp>
      <p:sp>
        <p:nvSpPr>
          <p:cNvPr id="4" name="Slide Number Placeholder 3">
            <a:extLst>
              <a:ext uri="{FF2B5EF4-FFF2-40B4-BE49-F238E27FC236}">
                <a16:creationId xmlns:a16="http://schemas.microsoft.com/office/drawing/2014/main" id="{13F2746E-043A-4FEE-AF97-1438197AC7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522850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p:cNvPicPr>
            <a:picLocks noChangeAspect="1"/>
          </p:cNvPicPr>
          <p:nvPr/>
        </p:nvPicPr>
        <p:blipFill>
          <a:blip r:embed="rId2"/>
          <a:stretch>
            <a:fillRect/>
          </a:stretch>
        </p:blipFill>
        <p:spPr>
          <a:xfrm>
            <a:off x="782782" y="211321"/>
            <a:ext cx="7701999" cy="4637769"/>
          </a:xfrm>
          <a:prstGeom prst="rect">
            <a:avLst/>
          </a:prstGeom>
        </p:spPr>
      </p:pic>
    </p:spTree>
    <p:extLst>
      <p:ext uri="{BB962C8B-B14F-4D97-AF65-F5344CB8AC3E}">
        <p14:creationId xmlns:p14="http://schemas.microsoft.com/office/powerpoint/2010/main" val="60743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712709" y="821317"/>
            <a:ext cx="7316000" cy="4125334"/>
          </a:xfrm>
          <a:prstGeom prst="rect">
            <a:avLst/>
          </a:prstGeom>
        </p:spPr>
      </p:pic>
      <p:sp>
        <p:nvSpPr>
          <p:cNvPr id="6" name="TextBox 5">
            <a:extLst>
              <a:ext uri="{FF2B5EF4-FFF2-40B4-BE49-F238E27FC236}">
                <a16:creationId xmlns:a16="http://schemas.microsoft.com/office/drawing/2014/main" id="{F0D174EA-E591-4A70-AFAE-3CC43F5B1EDA}"/>
              </a:ext>
            </a:extLst>
          </p:cNvPr>
          <p:cNvSpPr txBox="1"/>
          <p:nvPr/>
        </p:nvSpPr>
        <p:spPr>
          <a:xfrm>
            <a:off x="574163" y="113722"/>
            <a:ext cx="8240375" cy="584775"/>
          </a:xfrm>
          <a:prstGeom prst="rect">
            <a:avLst/>
          </a:prstGeom>
          <a:noFill/>
        </p:spPr>
        <p:txBody>
          <a:bodyPr wrap="square">
            <a:spAutoFit/>
          </a:bodyPr>
          <a:lstStyle/>
          <a:p>
            <a:r>
              <a:rPr lang="en-US" sz="1600" b="1" i="0" u="none" strike="noStrike" baseline="0" dirty="0">
                <a:solidFill>
                  <a:srgbClr val="000000"/>
                </a:solidFill>
                <a:latin typeface="Source Sans Pro SemiBold" panose="020B0603030403020204" pitchFamily="34" charset="0"/>
                <a:ea typeface="Source Sans Pro SemiBold" panose="020B0603030403020204" pitchFamily="34" charset="0"/>
              </a:rPr>
              <a:t>The three major models for deploying and accessing cloud computing environments are </a:t>
            </a:r>
            <a:r>
              <a:rPr lang="en-US" sz="1600" b="1" i="0" u="none" strike="noStrike" baseline="0" dirty="0">
                <a:solidFill>
                  <a:schemeClr val="accent2">
                    <a:lumMod val="60000"/>
                    <a:lumOff val="40000"/>
                  </a:schemeClr>
                </a:solidFill>
                <a:latin typeface="Source Sans Pro SemiBold" panose="020B0603030403020204" pitchFamily="34" charset="0"/>
                <a:ea typeface="Source Sans Pro SemiBold" panose="020B0603030403020204" pitchFamily="34" charset="0"/>
              </a:rPr>
              <a:t>public clouds, private/enterprise clouds, and hybrid clouds </a:t>
            </a:r>
            <a:r>
              <a:rPr lang="en-US" sz="1600" b="1" i="0" u="none" strike="noStrike" baseline="0" dirty="0">
                <a:solidFill>
                  <a:srgbClr val="000000"/>
                </a:solidFill>
                <a:latin typeface="Source Sans Pro SemiBold" panose="020B0603030403020204" pitchFamily="34" charset="0"/>
                <a:ea typeface="Source Sans Pro SemiBold" panose="020B0603030403020204" pitchFamily="34" charset="0"/>
              </a:rPr>
              <a:t>(see Figure 1.4). </a:t>
            </a:r>
            <a:endParaRPr lang="en-US" sz="1600" b="1"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612744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90E01-9469-4F78-AED0-179A3D04DD9F}"/>
              </a:ext>
            </a:extLst>
          </p:cNvPr>
          <p:cNvSpPr>
            <a:spLocks noGrp="1"/>
          </p:cNvSpPr>
          <p:nvPr>
            <p:ph type="title"/>
          </p:nvPr>
        </p:nvSpPr>
        <p:spPr>
          <a:xfrm>
            <a:off x="786150" y="211138"/>
            <a:ext cx="7571700" cy="391535"/>
          </a:xfrm>
        </p:spPr>
        <p:txBody>
          <a:bodyPr/>
          <a:lstStyle/>
          <a:p>
            <a:r>
              <a:rPr lang="en-US" sz="1800" b="1" i="0" u="none" strike="noStrike" baseline="0" dirty="0">
                <a:solidFill>
                  <a:schemeClr val="accent2">
                    <a:lumMod val="60000"/>
                    <a:lumOff val="40000"/>
                  </a:schemeClr>
                </a:solidFill>
                <a:latin typeface="+mj-lt"/>
                <a:ea typeface="Source Sans Pro SemiBold" panose="020B0603030403020204" pitchFamily="34" charset="0"/>
              </a:rPr>
              <a:t>1.4 The cloud computing reference model:</a:t>
            </a:r>
            <a:endParaRPr lang="en-US" b="1" dirty="0">
              <a:solidFill>
                <a:schemeClr val="accent2">
                  <a:lumMod val="60000"/>
                  <a:lumOff val="40000"/>
                </a:schemeClr>
              </a:solidFill>
              <a:latin typeface="+mj-lt"/>
              <a:ea typeface="Source Sans Pro SemiBold" panose="020B0603030403020204" pitchFamily="34" charset="0"/>
            </a:endParaRPr>
          </a:p>
        </p:txBody>
      </p:sp>
      <p:sp>
        <p:nvSpPr>
          <p:cNvPr id="3" name="Text Placeholder 2">
            <a:extLst>
              <a:ext uri="{FF2B5EF4-FFF2-40B4-BE49-F238E27FC236}">
                <a16:creationId xmlns:a16="http://schemas.microsoft.com/office/drawing/2014/main" id="{F811DCEB-73E6-4D9D-94F7-33035B1AD5A9}"/>
              </a:ext>
            </a:extLst>
          </p:cNvPr>
          <p:cNvSpPr>
            <a:spLocks noGrp="1"/>
          </p:cNvSpPr>
          <p:nvPr>
            <p:ph type="body" idx="1"/>
          </p:nvPr>
        </p:nvSpPr>
        <p:spPr>
          <a:xfrm>
            <a:off x="637309" y="674112"/>
            <a:ext cx="8056417" cy="4334305"/>
          </a:xfrm>
        </p:spPr>
        <p:txBody>
          <a:bodyPr/>
          <a:lstStyle/>
          <a:p>
            <a:pPr algn="just"/>
            <a:r>
              <a:rPr lang="en-US" sz="1800" i="0" u="none" strike="noStrike" baseline="0" dirty="0">
                <a:solidFill>
                  <a:srgbClr val="000000"/>
                </a:solidFill>
                <a:latin typeface="+mn-lt"/>
              </a:rPr>
              <a:t>Each layer provides a different service to users.</a:t>
            </a:r>
          </a:p>
          <a:p>
            <a:pPr algn="just"/>
            <a:r>
              <a:rPr lang="en-US" sz="1800" i="0" u="none" strike="noStrike" baseline="0" dirty="0">
                <a:solidFill>
                  <a:srgbClr val="FF0000"/>
                </a:solidFill>
                <a:latin typeface="+mn-lt"/>
              </a:rPr>
              <a:t> IaaS </a:t>
            </a:r>
            <a:r>
              <a:rPr lang="en-US" sz="1800" i="0" u="none" strike="noStrike" baseline="0" dirty="0">
                <a:solidFill>
                  <a:srgbClr val="000000"/>
                </a:solidFill>
                <a:latin typeface="+mn-lt"/>
              </a:rPr>
              <a:t>solutions are sought by users who want to leverage cloud computing from building dynamically scalable computing systems requiring a </a:t>
            </a:r>
            <a:r>
              <a:rPr lang="en-US" sz="1800" i="0" u="none" strike="noStrike" baseline="0" dirty="0" err="1">
                <a:solidFill>
                  <a:srgbClr val="000000"/>
                </a:solidFill>
                <a:latin typeface="+mn-lt"/>
              </a:rPr>
              <a:t>spe</a:t>
            </a:r>
            <a:r>
              <a:rPr lang="en-US" sz="1800" i="0" u="none" strike="noStrike" baseline="0" dirty="0">
                <a:solidFill>
                  <a:srgbClr val="000000"/>
                </a:solidFill>
                <a:latin typeface="+mn-lt"/>
              </a:rPr>
              <a:t>- </a:t>
            </a:r>
            <a:r>
              <a:rPr lang="en-US" sz="1800" i="0" u="none" strike="noStrike" baseline="0" dirty="0" err="1">
                <a:solidFill>
                  <a:srgbClr val="000000"/>
                </a:solidFill>
                <a:latin typeface="+mn-lt"/>
              </a:rPr>
              <a:t>cific</a:t>
            </a:r>
            <a:r>
              <a:rPr lang="en-US" sz="1800" i="0" u="none" strike="noStrike" baseline="0" dirty="0">
                <a:solidFill>
                  <a:srgbClr val="000000"/>
                </a:solidFill>
                <a:latin typeface="+mn-lt"/>
              </a:rPr>
              <a:t> software stack. IaaS services are therefore used to develop scalable Websites or for back- ground processing. </a:t>
            </a:r>
          </a:p>
          <a:p>
            <a:pPr algn="just"/>
            <a:r>
              <a:rPr lang="en-US" sz="1800" i="0" u="none" strike="noStrike" baseline="0" dirty="0">
                <a:solidFill>
                  <a:srgbClr val="FF0000"/>
                </a:solidFill>
                <a:latin typeface="+mn-lt"/>
              </a:rPr>
              <a:t>PaaS</a:t>
            </a:r>
            <a:r>
              <a:rPr lang="en-US" sz="1800" i="0" u="none" strike="noStrike" baseline="0" dirty="0">
                <a:solidFill>
                  <a:srgbClr val="000000"/>
                </a:solidFill>
                <a:latin typeface="+mn-lt"/>
              </a:rPr>
              <a:t> solutions provide scalable programming platforms for developing applications and are more appropriate when new systems have to be developed. </a:t>
            </a:r>
          </a:p>
          <a:p>
            <a:pPr algn="just"/>
            <a:r>
              <a:rPr lang="en-US" sz="1800" i="0" u="none" strike="noStrike" baseline="0" dirty="0">
                <a:solidFill>
                  <a:srgbClr val="FF0000"/>
                </a:solidFill>
                <a:latin typeface="+mn-lt"/>
              </a:rPr>
              <a:t>SaaS</a:t>
            </a:r>
            <a:r>
              <a:rPr lang="en-US" sz="1800" i="0" u="none" strike="noStrike" baseline="0" dirty="0">
                <a:solidFill>
                  <a:srgbClr val="000000"/>
                </a:solidFill>
                <a:latin typeface="+mn-lt"/>
              </a:rPr>
              <a:t> solutions target mostly end users who want to benefit from the elastic scalability of the cloud without doing any software development, installation, configuration, and maintenance. This solution is appropriate when there are existing SaaS services that fit users needs (such as email, document management, CRM, etc.) and a minimum level of customization is needed. </a:t>
            </a:r>
            <a:endParaRPr lang="en-US" dirty="0">
              <a:latin typeface="+mn-lt"/>
            </a:endParaRPr>
          </a:p>
        </p:txBody>
      </p:sp>
      <p:sp>
        <p:nvSpPr>
          <p:cNvPr id="4" name="Slide Number Placeholder 3">
            <a:extLst>
              <a:ext uri="{FF2B5EF4-FFF2-40B4-BE49-F238E27FC236}">
                <a16:creationId xmlns:a16="http://schemas.microsoft.com/office/drawing/2014/main" id="{E1F374DA-20C1-4E35-9EE7-9C39BA918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528796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5894BB-1BCA-47E9-B46E-A33D7BCC2D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Picture 4" descr="Application&#10;&#10;Description automatically generated with medium confidence">
            <a:extLst>
              <a:ext uri="{FF2B5EF4-FFF2-40B4-BE49-F238E27FC236}">
                <a16:creationId xmlns:a16="http://schemas.microsoft.com/office/drawing/2014/main" id="{028E71AC-79C3-4CA3-A726-CEEA053F08ED}"/>
              </a:ext>
            </a:extLst>
          </p:cNvPr>
          <p:cNvPicPr>
            <a:picLocks noChangeAspect="1"/>
          </p:cNvPicPr>
          <p:nvPr/>
        </p:nvPicPr>
        <p:blipFill rotWithShape="1">
          <a:blip r:embed="rId2"/>
          <a:srcRect t="17093" b="11887"/>
          <a:stretch/>
        </p:blipFill>
        <p:spPr>
          <a:xfrm>
            <a:off x="628650" y="83127"/>
            <a:ext cx="7886700" cy="4107873"/>
          </a:xfrm>
          <a:prstGeom prst="rect">
            <a:avLst/>
          </a:prstGeom>
        </p:spPr>
      </p:pic>
    </p:spTree>
    <p:extLst>
      <p:ext uri="{BB962C8B-B14F-4D97-AF65-F5344CB8AC3E}">
        <p14:creationId xmlns:p14="http://schemas.microsoft.com/office/powerpoint/2010/main" val="357034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extLst>
              <a:ext uri="{FF2B5EF4-FFF2-40B4-BE49-F238E27FC236}">
                <a16:creationId xmlns:a16="http://schemas.microsoft.com/office/drawing/2014/main" id="{0089C3AD-B0D1-41FF-85F3-6F98716FA2E2}"/>
              </a:ext>
            </a:extLst>
          </p:cNvPr>
          <p:cNvPicPr>
            <a:picLocks noChangeAspect="1"/>
          </p:cNvPicPr>
          <p:nvPr/>
        </p:nvPicPr>
        <p:blipFill>
          <a:blip r:embed="rId2"/>
          <a:stretch>
            <a:fillRect/>
          </a:stretch>
        </p:blipFill>
        <p:spPr>
          <a:xfrm>
            <a:off x="601043" y="0"/>
            <a:ext cx="7941913" cy="4890655"/>
          </a:xfrm>
          <a:prstGeom prst="rect">
            <a:avLst/>
          </a:prstGeom>
        </p:spPr>
      </p:pic>
    </p:spTree>
    <p:extLst>
      <p:ext uri="{BB962C8B-B14F-4D97-AF65-F5344CB8AC3E}">
        <p14:creationId xmlns:p14="http://schemas.microsoft.com/office/powerpoint/2010/main" val="4214064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A016-3E8A-4E03-8036-072C1F4CC5FC}"/>
              </a:ext>
            </a:extLst>
          </p:cNvPr>
          <p:cNvSpPr>
            <a:spLocks noGrp="1"/>
          </p:cNvSpPr>
          <p:nvPr>
            <p:ph type="title"/>
          </p:nvPr>
        </p:nvSpPr>
        <p:spPr>
          <a:xfrm>
            <a:off x="578332" y="308200"/>
            <a:ext cx="7571700" cy="481589"/>
          </a:xfrm>
        </p:spPr>
        <p:txBody>
          <a:bodyPr/>
          <a:lstStyle/>
          <a:p>
            <a:r>
              <a:rPr lang="en-US" b="1" i="0" u="none" strike="noStrike" baseline="0" dirty="0">
                <a:solidFill>
                  <a:schemeClr val="accent1">
                    <a:lumMod val="60000"/>
                    <a:lumOff val="40000"/>
                  </a:schemeClr>
                </a:solidFill>
                <a:latin typeface="+mj-lt"/>
              </a:rPr>
              <a:t>1.5 Characteristics and benefits </a:t>
            </a:r>
            <a:endParaRPr lang="en-US" b="1" dirty="0">
              <a:solidFill>
                <a:schemeClr val="accent1">
                  <a:lumMod val="60000"/>
                  <a:lumOff val="40000"/>
                </a:schemeClr>
              </a:solidFill>
              <a:latin typeface="+mj-lt"/>
            </a:endParaRPr>
          </a:p>
        </p:txBody>
      </p:sp>
      <p:sp>
        <p:nvSpPr>
          <p:cNvPr id="3" name="Text Placeholder 2">
            <a:extLst>
              <a:ext uri="{FF2B5EF4-FFF2-40B4-BE49-F238E27FC236}">
                <a16:creationId xmlns:a16="http://schemas.microsoft.com/office/drawing/2014/main" id="{177991DC-B18B-49D0-B7CE-F80FE55894D5}"/>
              </a:ext>
            </a:extLst>
          </p:cNvPr>
          <p:cNvSpPr>
            <a:spLocks noGrp="1"/>
          </p:cNvSpPr>
          <p:nvPr>
            <p:ph type="body" idx="1"/>
          </p:nvPr>
        </p:nvSpPr>
        <p:spPr>
          <a:xfrm>
            <a:off x="522914" y="789788"/>
            <a:ext cx="7571700" cy="4142429"/>
          </a:xfrm>
        </p:spPr>
        <p:txBody>
          <a:bodyPr/>
          <a:lstStyle/>
          <a:p>
            <a:r>
              <a:rPr lang="en-US" sz="1800" b="0" i="0" u="none" strike="noStrike" baseline="0" dirty="0">
                <a:solidFill>
                  <a:srgbClr val="000000"/>
                </a:solidFill>
                <a:latin typeface="+mn-lt"/>
              </a:rPr>
              <a:t>Cloud computing has some interesting characteristics that bring benefits to both cloud service con- </a:t>
            </a:r>
            <a:r>
              <a:rPr lang="en-US" sz="1800" b="0" i="0" u="none" strike="noStrike" baseline="0" dirty="0" err="1">
                <a:solidFill>
                  <a:srgbClr val="000000"/>
                </a:solidFill>
                <a:latin typeface="+mn-lt"/>
              </a:rPr>
              <a:t>sumers</a:t>
            </a:r>
            <a:r>
              <a:rPr lang="en-US" sz="1800" b="0" i="0" u="none" strike="noStrike" baseline="0" dirty="0">
                <a:solidFill>
                  <a:srgbClr val="000000"/>
                </a:solidFill>
                <a:latin typeface="+mn-lt"/>
              </a:rPr>
              <a:t> (CSCs) and cloud service providers (CSPs). </a:t>
            </a:r>
          </a:p>
          <a:p>
            <a:r>
              <a:rPr lang="en-US" sz="1800" b="0" i="0" u="none" strike="noStrike" baseline="0" dirty="0">
                <a:solidFill>
                  <a:srgbClr val="000000"/>
                </a:solidFill>
                <a:latin typeface="+mn-lt"/>
              </a:rPr>
              <a:t>These characteristics are: </a:t>
            </a:r>
          </a:p>
          <a:p>
            <a:pPr>
              <a:buFont typeface="Wingdings" panose="05000000000000000000" pitchFamily="2" charset="2"/>
              <a:buChar char="Ø"/>
            </a:pPr>
            <a:r>
              <a:rPr lang="en-US" sz="1800" b="0" i="0" u="none" strike="noStrike" baseline="0" dirty="0">
                <a:solidFill>
                  <a:srgbClr val="000000"/>
                </a:solidFill>
                <a:latin typeface="+mn-lt"/>
              </a:rPr>
              <a:t> No up-front commitments </a:t>
            </a:r>
          </a:p>
          <a:p>
            <a:pPr>
              <a:buFont typeface="Wingdings" panose="05000000000000000000" pitchFamily="2" charset="2"/>
              <a:buChar char="Ø"/>
            </a:pPr>
            <a:r>
              <a:rPr lang="en-US" sz="1800" b="0" i="0" u="none" strike="noStrike" baseline="0" dirty="0">
                <a:solidFill>
                  <a:srgbClr val="000000"/>
                </a:solidFill>
                <a:latin typeface="+mn-lt"/>
              </a:rPr>
              <a:t> On-demand access </a:t>
            </a:r>
          </a:p>
          <a:p>
            <a:pPr>
              <a:buFont typeface="Wingdings" panose="05000000000000000000" pitchFamily="2" charset="2"/>
              <a:buChar char="Ø"/>
            </a:pPr>
            <a:r>
              <a:rPr lang="en-US" sz="1800" b="0" i="0" u="none" strike="noStrike" baseline="0" dirty="0">
                <a:solidFill>
                  <a:srgbClr val="000000"/>
                </a:solidFill>
                <a:latin typeface="+mn-lt"/>
              </a:rPr>
              <a:t> Nice pricing</a:t>
            </a:r>
          </a:p>
          <a:p>
            <a:pPr>
              <a:buFont typeface="Wingdings" panose="05000000000000000000" pitchFamily="2" charset="2"/>
              <a:buChar char="Ø"/>
            </a:pPr>
            <a:r>
              <a:rPr lang="en-US" sz="1800" b="0" i="0" u="none" strike="noStrike" baseline="0" dirty="0">
                <a:solidFill>
                  <a:srgbClr val="000000"/>
                </a:solidFill>
                <a:latin typeface="+mn-lt"/>
              </a:rPr>
              <a:t>Simplified application acceleration and scalability </a:t>
            </a:r>
          </a:p>
          <a:p>
            <a:pPr>
              <a:buFont typeface="Wingdings" panose="05000000000000000000" pitchFamily="2" charset="2"/>
              <a:buChar char="Ø"/>
            </a:pPr>
            <a:r>
              <a:rPr lang="en-US" sz="1800" b="0" i="0" u="none" strike="noStrike" baseline="0" dirty="0">
                <a:solidFill>
                  <a:srgbClr val="000000"/>
                </a:solidFill>
                <a:latin typeface="+mn-lt"/>
              </a:rPr>
              <a:t>Efficient resource allocation </a:t>
            </a:r>
          </a:p>
          <a:p>
            <a:pPr>
              <a:buFont typeface="Wingdings" panose="05000000000000000000" pitchFamily="2" charset="2"/>
              <a:buChar char="Ø"/>
            </a:pPr>
            <a:r>
              <a:rPr lang="en-US" sz="1800" b="0" i="0" u="none" strike="noStrike" baseline="0" dirty="0">
                <a:solidFill>
                  <a:srgbClr val="000000"/>
                </a:solidFill>
                <a:latin typeface="+mn-lt"/>
              </a:rPr>
              <a:t>Energy efficiency </a:t>
            </a:r>
          </a:p>
          <a:p>
            <a:pPr>
              <a:buFont typeface="Wingdings" panose="05000000000000000000" pitchFamily="2" charset="2"/>
              <a:buChar char="Ø"/>
            </a:pPr>
            <a:r>
              <a:rPr lang="en-US" sz="1800" b="0" i="0" u="none" strike="noStrike" baseline="0" dirty="0">
                <a:solidFill>
                  <a:srgbClr val="000000"/>
                </a:solidFill>
                <a:latin typeface="+mn-lt"/>
              </a:rPr>
              <a:t>Seamless creation and use of third-party services </a:t>
            </a:r>
            <a:endParaRPr lang="en-US" dirty="0">
              <a:latin typeface="+mn-lt"/>
            </a:endParaRPr>
          </a:p>
        </p:txBody>
      </p:sp>
      <p:sp>
        <p:nvSpPr>
          <p:cNvPr id="4" name="Slide Number Placeholder 3">
            <a:extLst>
              <a:ext uri="{FF2B5EF4-FFF2-40B4-BE49-F238E27FC236}">
                <a16:creationId xmlns:a16="http://schemas.microsoft.com/office/drawing/2014/main" id="{9FFE5726-2810-48B3-921E-A54078022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162781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1467293" y="371894"/>
            <a:ext cx="5837274" cy="4377957"/>
          </a:xfrm>
          <a:prstGeom prst="rect">
            <a:avLst/>
          </a:prstGeom>
        </p:spPr>
      </p:pic>
    </p:spTree>
    <p:extLst>
      <p:ext uri="{BB962C8B-B14F-4D97-AF65-F5344CB8AC3E}">
        <p14:creationId xmlns:p14="http://schemas.microsoft.com/office/powerpoint/2010/main" val="209211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107" y="482452"/>
            <a:ext cx="5369761" cy="4027321"/>
          </a:xfrm>
          <a:prstGeom prst="rect">
            <a:avLst/>
          </a:prstGeom>
        </p:spPr>
      </p:pic>
    </p:spTree>
    <p:extLst>
      <p:ext uri="{BB962C8B-B14F-4D97-AF65-F5344CB8AC3E}">
        <p14:creationId xmlns:p14="http://schemas.microsoft.com/office/powerpoint/2010/main" val="68657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B52ADC-5BFA-4FBD-BEE2-16096B7F4166}" type="slidenum">
              <a:rPr lang="zh-CN" altLang="en-US" smtClean="0"/>
              <a:t>24</a:t>
            </a:fld>
            <a:endParaRPr lang="zh-CN" altLang="en-US"/>
          </a:p>
        </p:txBody>
      </p:sp>
      <p:pic>
        <p:nvPicPr>
          <p:cNvPr id="3" name="Picture 2"/>
          <p:cNvPicPr>
            <a:picLocks noChangeAspect="1"/>
          </p:cNvPicPr>
          <p:nvPr/>
        </p:nvPicPr>
        <p:blipFill>
          <a:blip r:embed="rId2"/>
          <a:stretch>
            <a:fillRect/>
          </a:stretch>
        </p:blipFill>
        <p:spPr>
          <a:xfrm>
            <a:off x="1520456" y="642786"/>
            <a:ext cx="5476086" cy="4107065"/>
          </a:xfrm>
          <a:prstGeom prst="rect">
            <a:avLst/>
          </a:prstGeom>
        </p:spPr>
      </p:pic>
    </p:spTree>
    <p:extLst>
      <p:ext uri="{BB962C8B-B14F-4D97-AF65-F5344CB8AC3E}">
        <p14:creationId xmlns:p14="http://schemas.microsoft.com/office/powerpoint/2010/main" val="361181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B52ADC-5BFA-4FBD-BEE2-16096B7F4166}" type="slidenum">
              <a:rPr lang="zh-CN" altLang="en-US" smtClean="0"/>
              <a:t>25</a:t>
            </a:fld>
            <a:endParaRPr lang="zh-CN" altLang="en-US"/>
          </a:p>
        </p:txBody>
      </p:sp>
      <p:pic>
        <p:nvPicPr>
          <p:cNvPr id="3" name="Picture 2"/>
          <p:cNvPicPr>
            <a:picLocks noChangeAspect="1"/>
          </p:cNvPicPr>
          <p:nvPr/>
        </p:nvPicPr>
        <p:blipFill>
          <a:blip r:embed="rId2"/>
          <a:stretch>
            <a:fillRect/>
          </a:stretch>
        </p:blipFill>
        <p:spPr>
          <a:xfrm>
            <a:off x="1414130" y="257691"/>
            <a:ext cx="6251945" cy="4688960"/>
          </a:xfrm>
          <a:prstGeom prst="rect">
            <a:avLst/>
          </a:prstGeom>
        </p:spPr>
      </p:pic>
    </p:spTree>
    <p:extLst>
      <p:ext uri="{BB962C8B-B14F-4D97-AF65-F5344CB8AC3E}">
        <p14:creationId xmlns:p14="http://schemas.microsoft.com/office/powerpoint/2010/main" val="3722558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GAP </a:t>
            </a:r>
          </a:p>
        </p:txBody>
      </p:sp>
      <p:sp>
        <p:nvSpPr>
          <p:cNvPr id="3" name="Text Placeholder 2"/>
          <p:cNvSpPr>
            <a:spLocks noGrp="1"/>
          </p:cNvSpPr>
          <p:nvPr>
            <p:ph type="body" idx="1"/>
          </p:nvPr>
        </p:nvSpPr>
        <p:spPr/>
        <p:txBody>
          <a:bodyPr/>
          <a:lstStyle/>
          <a:p>
            <a:r>
              <a:rPr lang="en-IN"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680190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12" y="171486"/>
            <a:ext cx="7571700" cy="702600"/>
          </a:xfrm>
        </p:spPr>
        <p:txBody>
          <a:bodyPr/>
          <a:lstStyle/>
          <a:p>
            <a:r>
              <a:rPr lang="en-IN" b="1" dirty="0"/>
              <a:t>3. Web 2.0 Technology </a:t>
            </a:r>
          </a:p>
        </p:txBody>
      </p:sp>
      <p:sp>
        <p:nvSpPr>
          <p:cNvPr id="3" name="Text Placeholder 2"/>
          <p:cNvSpPr>
            <a:spLocks noGrp="1"/>
          </p:cNvSpPr>
          <p:nvPr>
            <p:ph type="body" idx="1"/>
          </p:nvPr>
        </p:nvSpPr>
        <p:spPr>
          <a:xfrm>
            <a:off x="239611" y="1030472"/>
            <a:ext cx="7958457" cy="3972452"/>
          </a:xfrm>
        </p:spPr>
        <p:txBody>
          <a:bodyPr/>
          <a:lstStyle/>
          <a:p>
            <a:pPr algn="just"/>
            <a:r>
              <a:rPr lang="en-IN" sz="2000" dirty="0"/>
              <a:t>Web 2.0 is a term that </a:t>
            </a:r>
            <a:r>
              <a:rPr lang="en-IN" sz="2000" dirty="0">
                <a:solidFill>
                  <a:srgbClr val="FF0000"/>
                </a:solidFill>
              </a:rPr>
              <a:t>describes the changing trends in the use of Web technology and Web design</a:t>
            </a:r>
            <a:r>
              <a:rPr lang="en-IN" sz="2000" dirty="0"/>
              <a:t> that aim to enhance creativity, secure information sharing, increase collaboration, and improve the functionality of the Web.</a:t>
            </a:r>
          </a:p>
          <a:p>
            <a:pPr algn="just"/>
            <a:r>
              <a:rPr lang="en-IN" sz="2000" dirty="0"/>
              <a:t>Examples: Web 2.0 supports the creation of self-publishing platforms like WordPress, as well as social media sites. Examples of Web 2.0 sites include </a:t>
            </a:r>
            <a:r>
              <a:rPr lang="en-IN" sz="2000" dirty="0">
                <a:solidFill>
                  <a:srgbClr val="FF0000"/>
                </a:solidFill>
              </a:rPr>
              <a:t>Wikipedia, Facebook, Twitter, and web blog sites, </a:t>
            </a:r>
            <a:r>
              <a:rPr lang="en-IN" sz="2000" dirty="0"/>
              <a:t>which all transformed the way the same information was shared and delivered.</a:t>
            </a:r>
            <a:endParaRPr lang="en-IN"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651797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694" y="150465"/>
            <a:ext cx="7571700" cy="702600"/>
          </a:xfrm>
        </p:spPr>
        <p:txBody>
          <a:bodyPr/>
          <a:lstStyle/>
          <a:p>
            <a:r>
              <a:rPr lang="en-IN" b="1" dirty="0"/>
              <a:t>Web 2.0 Technology</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965" y="853065"/>
            <a:ext cx="5055476" cy="4160016"/>
          </a:xfrm>
          <a:prstGeom prst="rect">
            <a:avLst/>
          </a:prstGeom>
        </p:spPr>
      </p:pic>
    </p:spTree>
    <p:extLst>
      <p:ext uri="{BB962C8B-B14F-4D97-AF65-F5344CB8AC3E}">
        <p14:creationId xmlns:p14="http://schemas.microsoft.com/office/powerpoint/2010/main" val="4077433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RSS</a:t>
            </a:r>
            <a:r>
              <a:rPr lang="en-IN" dirty="0"/>
              <a:t> </a:t>
            </a:r>
          </a:p>
        </p:txBody>
      </p:sp>
      <p:sp>
        <p:nvSpPr>
          <p:cNvPr id="3" name="Text Placeholder 2"/>
          <p:cNvSpPr>
            <a:spLocks noGrp="1"/>
          </p:cNvSpPr>
          <p:nvPr>
            <p:ph type="body" idx="1"/>
          </p:nvPr>
        </p:nvSpPr>
        <p:spPr/>
        <p:txBody>
          <a:bodyPr/>
          <a:lstStyle/>
          <a:p>
            <a:pPr marL="76200" indent="0" algn="just">
              <a:buNone/>
            </a:pPr>
            <a:r>
              <a:rPr lang="en-IN" dirty="0">
                <a:solidFill>
                  <a:srgbClr val="FF0000"/>
                </a:solidFill>
                <a:hlinkClick r:id="rId2"/>
              </a:rPr>
              <a:t>https://solvid.co.uk/rss-feed-explained/</a:t>
            </a:r>
            <a:endParaRPr lang="en-IN" dirty="0">
              <a:solidFill>
                <a:srgbClr val="FF0000"/>
              </a:solidFill>
            </a:endParaRPr>
          </a:p>
          <a:p>
            <a:pPr marL="76200" indent="0" algn="just">
              <a:buNone/>
            </a:pPr>
            <a:endParaRPr lang="en-IN" dirty="0">
              <a:solidFill>
                <a:srgbClr val="FF0000"/>
              </a:solidFill>
            </a:endParaRPr>
          </a:p>
          <a:p>
            <a:pPr marL="76200" indent="0" algn="just">
              <a:buNone/>
            </a:pPr>
            <a:endParaRPr lang="en-IN" dirty="0">
              <a:solidFill>
                <a:srgbClr val="FF0000"/>
              </a:solidFill>
            </a:endParaRPr>
          </a:p>
          <a:p>
            <a:pPr marL="76200" indent="0" algn="just">
              <a:buNone/>
            </a:pPr>
            <a:r>
              <a:rPr lang="en-IN" dirty="0">
                <a:solidFill>
                  <a:srgbClr val="FF0000"/>
                </a:solidFill>
                <a:hlinkClick r:id="rId3"/>
              </a:rPr>
              <a:t>https://flatworldbusiness.wordpress.com/flat-education/previously/web-1-0-vs-web-2-0-vs-web-3-0-a-bird-eye-on-the-definition/</a:t>
            </a:r>
            <a:endParaRPr lang="en-IN" dirty="0">
              <a:solidFill>
                <a:srgbClr val="FF0000"/>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48284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b="1" dirty="0"/>
              <a:t>1. Cloud computing at a glance:</a:t>
            </a:r>
            <a:endParaRPr b="1" dirty="0"/>
          </a:p>
        </p:txBody>
      </p:sp>
      <p:sp>
        <p:nvSpPr>
          <p:cNvPr id="2" name="Text Placeholder 1"/>
          <p:cNvSpPr>
            <a:spLocks noGrp="1"/>
          </p:cNvSpPr>
          <p:nvPr>
            <p:ph type="body" idx="1"/>
          </p:nvPr>
        </p:nvSpPr>
        <p:spPr/>
        <p:txBody>
          <a:bodyPr/>
          <a:lstStyle/>
          <a:p>
            <a:pPr algn="just"/>
            <a:r>
              <a:rPr lang="en-IN" dirty="0"/>
              <a:t>In 1969, Leonard Kleinrock, one of the chief scientists of the original </a:t>
            </a:r>
            <a:r>
              <a:rPr lang="en-IN" b="1" dirty="0"/>
              <a:t>Advanced Research Projects Agency Network (ARPANET)</a:t>
            </a:r>
            <a:r>
              <a:rPr lang="en-IN" dirty="0"/>
              <a:t>,</a:t>
            </a:r>
            <a:r>
              <a:rPr lang="en-IN" b="1" dirty="0"/>
              <a:t> </a:t>
            </a:r>
            <a:r>
              <a:rPr lang="en-IN" dirty="0"/>
              <a:t>which seeded the Internet, said:</a:t>
            </a:r>
          </a:p>
          <a:p>
            <a:pPr algn="just"/>
            <a:r>
              <a:rPr lang="en-IN" dirty="0"/>
              <a:t> </a:t>
            </a:r>
            <a:r>
              <a:rPr lang="en-IN" dirty="0">
                <a:solidFill>
                  <a:srgbClr val="C00000"/>
                </a:solidFill>
              </a:rPr>
              <a:t>“</a:t>
            </a:r>
            <a:r>
              <a:rPr lang="en-IN" i="1" dirty="0">
                <a:solidFill>
                  <a:srgbClr val="C00000"/>
                </a:solidFill>
              </a:rPr>
              <a:t>As of now, computer networks are still in their infancy, but as they grow up and become sophisticated, we will probably see the spread of </a:t>
            </a:r>
            <a:r>
              <a:rPr lang="en-IN" b="1" i="1" dirty="0">
                <a:solidFill>
                  <a:srgbClr val="C00000"/>
                </a:solidFill>
              </a:rPr>
              <a:t>‘computer utilities’ </a:t>
            </a:r>
            <a:r>
              <a:rPr lang="en-IN" i="1" dirty="0">
                <a:solidFill>
                  <a:srgbClr val="C00000"/>
                </a:solidFill>
              </a:rPr>
              <a:t>which, like present electric and telephone utilities, will service individual homes and offices across the country”.</a:t>
            </a:r>
          </a:p>
        </p:txBody>
      </p:sp>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3446" b="13446"/>
          <a:stretch/>
        </p:blipFill>
        <p:spPr>
          <a:xfrm>
            <a:off x="473610" y="431753"/>
            <a:ext cx="7930774" cy="4012656"/>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17687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97" y="161925"/>
            <a:ext cx="7899887" cy="4819650"/>
          </a:xfrm>
          <a:prstGeom prst="rect">
            <a:avLst/>
          </a:prstGeom>
        </p:spPr>
      </p:pic>
    </p:spTree>
    <p:extLst>
      <p:ext uri="{BB962C8B-B14F-4D97-AF65-F5344CB8AC3E}">
        <p14:creationId xmlns:p14="http://schemas.microsoft.com/office/powerpoint/2010/main" val="3731793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79" y="308120"/>
            <a:ext cx="8050923" cy="4631742"/>
          </a:xfrm>
          <a:prstGeom prst="rect">
            <a:avLst/>
          </a:prstGeom>
        </p:spPr>
      </p:pic>
    </p:spTree>
    <p:extLst>
      <p:ext uri="{BB962C8B-B14F-4D97-AF65-F5344CB8AC3E}">
        <p14:creationId xmlns:p14="http://schemas.microsoft.com/office/powerpoint/2010/main" val="1796942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16" y="308119"/>
            <a:ext cx="7664767" cy="4617841"/>
          </a:xfrm>
          <a:prstGeom prst="rect">
            <a:avLst/>
          </a:prstGeom>
        </p:spPr>
      </p:pic>
    </p:spTree>
    <p:extLst>
      <p:ext uri="{BB962C8B-B14F-4D97-AF65-F5344CB8AC3E}">
        <p14:creationId xmlns:p14="http://schemas.microsoft.com/office/powerpoint/2010/main" val="3119943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5" y="129444"/>
            <a:ext cx="7571700" cy="702600"/>
          </a:xfrm>
        </p:spPr>
        <p:txBody>
          <a:bodyPr/>
          <a:lstStyle/>
          <a:p>
            <a:r>
              <a:rPr lang="en-IN" b="1" dirty="0"/>
              <a:t>4. Service Oriented Computing</a:t>
            </a:r>
          </a:p>
        </p:txBody>
      </p:sp>
      <p:sp>
        <p:nvSpPr>
          <p:cNvPr id="3" name="Text Placeholder 2"/>
          <p:cNvSpPr>
            <a:spLocks noGrp="1"/>
          </p:cNvSpPr>
          <p:nvPr>
            <p:ph type="body" idx="1"/>
          </p:nvPr>
        </p:nvSpPr>
        <p:spPr>
          <a:xfrm>
            <a:off x="313185" y="967410"/>
            <a:ext cx="7571700" cy="3573600"/>
          </a:xfrm>
        </p:spPr>
        <p:txBody>
          <a:bodyPr/>
          <a:lstStyle/>
          <a:p>
            <a:pPr algn="just"/>
            <a:r>
              <a:rPr lang="en-IN" dirty="0">
                <a:solidFill>
                  <a:srgbClr val="FF0000"/>
                </a:solidFill>
              </a:rPr>
              <a:t>Service-oriented computing (SOC) </a:t>
            </a:r>
            <a:r>
              <a:rPr lang="en-IN" dirty="0"/>
              <a:t>is the computing paradigm that utilizes services as fundamental elements for developing applications/solutions.</a:t>
            </a:r>
          </a:p>
          <a:p>
            <a:pPr algn="just"/>
            <a:r>
              <a:rPr lang="en-IN" dirty="0"/>
              <a:t>Service orientation is the </a:t>
            </a:r>
            <a:r>
              <a:rPr lang="en-IN" dirty="0">
                <a:solidFill>
                  <a:srgbClr val="FF0000"/>
                </a:solidFill>
              </a:rPr>
              <a:t>core reference model </a:t>
            </a:r>
            <a:r>
              <a:rPr lang="en-IN" dirty="0"/>
              <a:t>for cloud computing systems. </a:t>
            </a:r>
          </a:p>
          <a:p>
            <a:pPr algn="just"/>
            <a:r>
              <a:rPr lang="en-IN" dirty="0"/>
              <a:t>A service is supposed to be </a:t>
            </a:r>
            <a:r>
              <a:rPr lang="en-IN" dirty="0">
                <a:solidFill>
                  <a:srgbClr val="FF0000"/>
                </a:solidFill>
              </a:rPr>
              <a:t>reusable, programming language independent</a:t>
            </a:r>
            <a:r>
              <a:rPr lang="en-IN"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86504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40" y="142589"/>
            <a:ext cx="8179174" cy="702600"/>
          </a:xfrm>
        </p:spPr>
        <p:txBody>
          <a:bodyPr/>
          <a:lstStyle/>
          <a:p>
            <a:r>
              <a:rPr lang="en-IN" b="1" dirty="0"/>
              <a:t>Service Oriented Computing</a:t>
            </a:r>
            <a:endParaRPr lang="en-IN" dirty="0"/>
          </a:p>
        </p:txBody>
      </p:sp>
      <p:sp>
        <p:nvSpPr>
          <p:cNvPr id="3" name="Text Placeholder 2"/>
          <p:cNvSpPr>
            <a:spLocks noGrp="1"/>
          </p:cNvSpPr>
          <p:nvPr>
            <p:ph type="body" idx="1"/>
          </p:nvPr>
        </p:nvSpPr>
        <p:spPr>
          <a:xfrm>
            <a:off x="4666593" y="1010720"/>
            <a:ext cx="4151586" cy="3573600"/>
          </a:xfrm>
        </p:spPr>
        <p:txBody>
          <a:bodyPr/>
          <a:lstStyle/>
          <a:p>
            <a:pPr algn="just"/>
            <a:r>
              <a:rPr lang="en-IN" sz="1600" dirty="0"/>
              <a:t>A service is advertised in a public registry through </a:t>
            </a:r>
            <a:r>
              <a:rPr lang="en-IN" sz="1600" b="1" dirty="0"/>
              <a:t>Publish</a:t>
            </a:r>
            <a:r>
              <a:rPr lang="en-IN" sz="1600" dirty="0"/>
              <a:t> </a:t>
            </a:r>
            <a:r>
              <a:rPr lang="en-IN" sz="1600" b="1" dirty="0"/>
              <a:t>operation</a:t>
            </a:r>
            <a:r>
              <a:rPr lang="en-IN" sz="1600" dirty="0"/>
              <a:t>. </a:t>
            </a:r>
          </a:p>
          <a:p>
            <a:pPr algn="just"/>
            <a:r>
              <a:rPr lang="en-IN" sz="1600" dirty="0"/>
              <a:t>A service requester (user) communicates with service broker through </a:t>
            </a:r>
            <a:r>
              <a:rPr lang="en-IN" sz="1600" b="1" dirty="0"/>
              <a:t>Find operation</a:t>
            </a:r>
            <a:r>
              <a:rPr lang="en-IN" sz="1600" dirty="0"/>
              <a:t> to select the most appropriate service to satisfy specific requirements. </a:t>
            </a:r>
          </a:p>
          <a:p>
            <a:pPr algn="just"/>
            <a:r>
              <a:rPr lang="en-IN" sz="1600" dirty="0"/>
              <a:t>Further, the Service requester interacts with the concerned service provider through </a:t>
            </a:r>
            <a:r>
              <a:rPr lang="en-IN" sz="1600" b="1" dirty="0"/>
              <a:t>Bind operation </a:t>
            </a:r>
            <a:r>
              <a:rPr lang="en-IN" sz="1600" dirty="0"/>
              <a:t>and uses the service. </a:t>
            </a:r>
          </a:p>
          <a:p>
            <a:pPr algn="just"/>
            <a:endParaRPr lang="en-IN"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52" y="1219199"/>
            <a:ext cx="4085075" cy="3530652"/>
          </a:xfrm>
          <a:prstGeom prst="rect">
            <a:avLst/>
          </a:prstGeom>
        </p:spPr>
      </p:pic>
    </p:spTree>
    <p:extLst>
      <p:ext uri="{BB962C8B-B14F-4D97-AF65-F5344CB8AC3E}">
        <p14:creationId xmlns:p14="http://schemas.microsoft.com/office/powerpoint/2010/main" val="139847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0" y="190133"/>
            <a:ext cx="7571700" cy="702600"/>
          </a:xfrm>
        </p:spPr>
        <p:txBody>
          <a:bodyPr/>
          <a:lstStyle/>
          <a:p>
            <a:r>
              <a:rPr lang="en-IN" b="1" dirty="0"/>
              <a:t>5. Utility oriented computing</a:t>
            </a:r>
          </a:p>
        </p:txBody>
      </p:sp>
      <p:sp>
        <p:nvSpPr>
          <p:cNvPr id="3" name="Text Placeholder 2"/>
          <p:cNvSpPr>
            <a:spLocks noGrp="1"/>
          </p:cNvSpPr>
          <p:nvPr>
            <p:ph type="body" idx="1"/>
          </p:nvPr>
        </p:nvSpPr>
        <p:spPr>
          <a:xfrm>
            <a:off x="392860" y="892733"/>
            <a:ext cx="7571700" cy="3573600"/>
          </a:xfrm>
        </p:spPr>
        <p:txBody>
          <a:bodyPr/>
          <a:lstStyle/>
          <a:p>
            <a:pPr algn="just"/>
            <a:r>
              <a:rPr lang="en-IN" sz="1800" dirty="0"/>
              <a:t>Utility computing is </a:t>
            </a:r>
            <a:r>
              <a:rPr lang="en-IN" sz="1800" dirty="0">
                <a:solidFill>
                  <a:srgbClr val="FF0000"/>
                </a:solidFill>
              </a:rPr>
              <a:t>a model in which computing resources are provided to the customer based on specific demand. </a:t>
            </a:r>
          </a:p>
          <a:p>
            <a:pPr algn="just"/>
            <a:r>
              <a:rPr lang="en-IN" sz="1800" dirty="0"/>
              <a:t>The foundational concept is that users or businesses pay the providers of utility computing for the amenities used – such as computing capabilities, storage space and applications services.</a:t>
            </a:r>
          </a:p>
          <a:p>
            <a:pPr algn="just"/>
            <a:r>
              <a:rPr lang="en-IN" sz="1800" dirty="0"/>
              <a:t>They are called utility services </a:t>
            </a:r>
            <a:r>
              <a:rPr lang="en-IN" sz="1800" dirty="0">
                <a:solidFill>
                  <a:srgbClr val="FF0000"/>
                </a:solidFill>
              </a:rPr>
              <a:t>because they function similarly to utilities like electricity and water. </a:t>
            </a:r>
            <a:r>
              <a:rPr lang="en-IN" sz="1800" dirty="0">
                <a:solidFill>
                  <a:schemeClr val="tx1"/>
                </a:solidFill>
              </a:rPr>
              <a:t>P</a:t>
            </a:r>
            <a:r>
              <a:rPr lang="en-IN" sz="1800" dirty="0"/>
              <a:t>ay for the amount you use, </a:t>
            </a:r>
            <a:r>
              <a:rPr lang="en-IN" sz="1800" strike="sngStrike" dirty="0"/>
              <a:t>rather than a flat monthly fee </a:t>
            </a:r>
            <a:r>
              <a:rPr lang="en-IN" sz="1800" dirty="0"/>
              <a:t>to access the network.</a:t>
            </a:r>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401493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07492" y="196645"/>
            <a:ext cx="7571700" cy="1065055"/>
          </a:xfrm>
        </p:spPr>
        <p:txBody>
          <a:bodyPr/>
          <a:lstStyle/>
          <a:p>
            <a:r>
              <a:rPr lang="en-IN" sz="1600" b="1" dirty="0">
                <a:solidFill>
                  <a:srgbClr val="C00000"/>
                </a:solidFill>
              </a:rPr>
              <a:t>Cloud Computing Technology – Virtualization, SOA, Grid, Utility Computing</a:t>
            </a:r>
            <a:r>
              <a:rPr lang="en-IN" dirty="0"/>
              <a:t/>
            </a:r>
            <a:br>
              <a:rPr lang="en-IN" dirty="0"/>
            </a:br>
            <a:endParaRPr lang="en-IN" dirty="0"/>
          </a:p>
        </p:txBody>
      </p:sp>
      <p:sp>
        <p:nvSpPr>
          <p:cNvPr id="7" name="Text Placeholder 6"/>
          <p:cNvSpPr>
            <a:spLocks noGrp="1"/>
          </p:cNvSpPr>
          <p:nvPr>
            <p:ph type="body" idx="1"/>
          </p:nvPr>
        </p:nvSpPr>
        <p:spPr/>
        <p:txBody>
          <a:bodyPr/>
          <a:lstStyle/>
          <a:p>
            <a:pPr marL="76200" indent="0">
              <a:buNone/>
            </a:pPr>
            <a:r>
              <a:rPr lang="en-IN" dirty="0"/>
              <a:t>For more information visit: </a:t>
            </a:r>
            <a:endParaRPr lang="en-IN" dirty="0">
              <a:hlinkClick r:id="rId2"/>
            </a:endParaRPr>
          </a:p>
          <a:p>
            <a:pPr marL="76200" indent="0">
              <a:buNone/>
            </a:pPr>
            <a:r>
              <a:rPr lang="en-IN" dirty="0">
                <a:hlinkClick r:id="rId2"/>
              </a:rPr>
              <a:t>https://data-flair.training/blogs/cloud-computing-technology/</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225176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a:t>
            </a:r>
          </a:p>
        </p:txBody>
      </p:sp>
      <p:sp>
        <p:nvSpPr>
          <p:cNvPr id="3" name="Text Placeholder 2"/>
          <p:cNvSpPr>
            <a:spLocks noGrp="1"/>
          </p:cNvSpPr>
          <p:nvPr>
            <p:ph type="body" idx="1"/>
          </p:nvPr>
        </p:nvSpPr>
        <p:spPr/>
        <p:txBody>
          <a:bodyPr/>
          <a:lstStyle/>
          <a:p>
            <a:pPr marL="76200" indent="0">
              <a:buNone/>
            </a:pPr>
            <a:r>
              <a:rPr lang="en-IN" b="1" i="1" u="sng" dirty="0">
                <a:solidFill>
                  <a:srgbClr val="C00000"/>
                </a:solidFill>
                <a:effectLst>
                  <a:outerShdw blurRad="38100" dist="38100" dir="2700000" algn="tl">
                    <a:srgbClr val="000000">
                      <a:alpha val="43137"/>
                    </a:srgbClr>
                  </a:outerShdw>
                </a:effectLst>
                <a:hlinkClick r:id="rId2"/>
              </a:rPr>
              <a:t>https://slideplayer.com/slide/13501163/</a:t>
            </a:r>
            <a:endParaRPr lang="en-IN" b="1" i="1" u="sng" dirty="0">
              <a:solidFill>
                <a:srgbClr val="C00000"/>
              </a:solidFill>
              <a:effectLst>
                <a:outerShdw blurRad="38100" dist="38100" dir="2700000" algn="tl">
                  <a:srgbClr val="000000">
                    <a:alpha val="43137"/>
                  </a:srgbClr>
                </a:outerShdw>
              </a:effectLs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10165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A3A3-8120-498D-9E08-3B7CF0F5DC22}"/>
              </a:ext>
            </a:extLst>
          </p:cNvPr>
          <p:cNvSpPr>
            <a:spLocks noGrp="1"/>
          </p:cNvSpPr>
          <p:nvPr>
            <p:ph type="title"/>
          </p:nvPr>
        </p:nvSpPr>
        <p:spPr>
          <a:xfrm>
            <a:off x="261715" y="133308"/>
            <a:ext cx="7571700" cy="702600"/>
          </a:xfrm>
        </p:spPr>
        <p:txBody>
          <a:bodyPr/>
          <a:lstStyle/>
          <a:p>
            <a:r>
              <a:rPr lang="en-US" b="1" dirty="0"/>
              <a:t>Unit I-Part 2: </a:t>
            </a:r>
            <a:r>
              <a:rPr lang="en-IN" b="1" dirty="0"/>
              <a:t>Cloud Computing Architecture</a:t>
            </a:r>
          </a:p>
        </p:txBody>
      </p:sp>
      <p:sp>
        <p:nvSpPr>
          <p:cNvPr id="3" name="Text Placeholder 2">
            <a:extLst>
              <a:ext uri="{FF2B5EF4-FFF2-40B4-BE49-F238E27FC236}">
                <a16:creationId xmlns:a16="http://schemas.microsoft.com/office/drawing/2014/main" id="{5ECBF79E-FAD5-4299-AE47-68DE0AD956AF}"/>
              </a:ext>
            </a:extLst>
          </p:cNvPr>
          <p:cNvSpPr>
            <a:spLocks noGrp="1"/>
          </p:cNvSpPr>
          <p:nvPr>
            <p:ph type="body" idx="1"/>
          </p:nvPr>
        </p:nvSpPr>
        <p:spPr>
          <a:xfrm>
            <a:off x="328950" y="1033099"/>
            <a:ext cx="8532662" cy="3841459"/>
          </a:xfrm>
        </p:spPr>
        <p:txBody>
          <a:bodyPr/>
          <a:lstStyle/>
          <a:p>
            <a:pPr marL="590550" indent="-514350">
              <a:buFont typeface="+mj-lt"/>
              <a:buAutoNum type="romanUcPeriod"/>
            </a:pPr>
            <a:r>
              <a:rPr lang="en-IN" sz="4000" b="1" i="1" dirty="0">
                <a:solidFill>
                  <a:srgbClr val="002060"/>
                </a:solidFill>
              </a:rPr>
              <a:t>Introduction</a:t>
            </a:r>
          </a:p>
          <a:p>
            <a:pPr marL="590550" indent="-514350">
              <a:buFont typeface="+mj-lt"/>
              <a:buAutoNum type="romanUcPeriod"/>
            </a:pPr>
            <a:r>
              <a:rPr lang="en-IN" sz="4000" b="1" i="1" dirty="0">
                <a:solidFill>
                  <a:srgbClr val="002060"/>
                </a:solidFill>
              </a:rPr>
              <a:t>The cloud reference model</a:t>
            </a:r>
          </a:p>
          <a:p>
            <a:pPr marL="590550" indent="-514350">
              <a:buFont typeface="+mj-lt"/>
              <a:buAutoNum type="romanUcPeriod"/>
            </a:pPr>
            <a:r>
              <a:rPr lang="en-IN" sz="4000" b="1" i="1" dirty="0">
                <a:solidFill>
                  <a:srgbClr val="002060"/>
                </a:solidFill>
              </a:rPr>
              <a:t>Types of clouds</a:t>
            </a:r>
          </a:p>
          <a:p>
            <a:pPr marL="590550" indent="-514350">
              <a:buFont typeface="+mj-lt"/>
              <a:buAutoNum type="romanUcPeriod"/>
            </a:pPr>
            <a:r>
              <a:rPr lang="en-IN" sz="4000" b="1" i="1" dirty="0">
                <a:solidFill>
                  <a:srgbClr val="002060"/>
                </a:solidFill>
              </a:rPr>
              <a:t>Economics of the cloud</a:t>
            </a:r>
          </a:p>
          <a:p>
            <a:pPr marL="590550" indent="-514350">
              <a:buFont typeface="+mj-lt"/>
              <a:buAutoNum type="romanUcPeriod"/>
            </a:pPr>
            <a:r>
              <a:rPr lang="en-IN" sz="4000" b="1" i="1" dirty="0">
                <a:solidFill>
                  <a:srgbClr val="002060"/>
                </a:solidFill>
              </a:rPr>
              <a:t>Open challenges</a:t>
            </a:r>
          </a:p>
        </p:txBody>
      </p:sp>
      <p:sp>
        <p:nvSpPr>
          <p:cNvPr id="4" name="Slide Number Placeholder 3">
            <a:extLst>
              <a:ext uri="{FF2B5EF4-FFF2-40B4-BE49-F238E27FC236}">
                <a16:creationId xmlns:a16="http://schemas.microsoft.com/office/drawing/2014/main" id="{1FF08123-DE64-4B18-AF58-3F8718C9E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80194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2248" y="252248"/>
            <a:ext cx="8700835" cy="4497603"/>
          </a:xfrm>
        </p:spPr>
        <p:txBody>
          <a:bodyPr/>
          <a:lstStyle/>
          <a:p>
            <a:pPr algn="just"/>
            <a:r>
              <a:rPr lang="en-IN" sz="2000" dirty="0"/>
              <a:t>This vision of computing utilities based on a </a:t>
            </a:r>
            <a:r>
              <a:rPr lang="en-IN" sz="2000" b="1" dirty="0">
                <a:solidFill>
                  <a:srgbClr val="C00000"/>
                </a:solidFill>
              </a:rPr>
              <a:t>service-provisioning model</a:t>
            </a:r>
            <a:r>
              <a:rPr lang="en-IN" sz="2000" dirty="0"/>
              <a:t> anticipated the massive transformation of the entire computing industry in the 21st century, whereby </a:t>
            </a:r>
            <a:r>
              <a:rPr lang="en-IN" sz="2000" i="1" dirty="0">
                <a:solidFill>
                  <a:srgbClr val="C00000"/>
                </a:solidFill>
              </a:rPr>
              <a:t>computing services will be readily available on demand</a:t>
            </a:r>
            <a:r>
              <a:rPr lang="en-IN" sz="2000" dirty="0"/>
              <a:t>, just as other utility services such as water, electricity, telephone, and gas are available in today’s society.</a:t>
            </a:r>
          </a:p>
          <a:p>
            <a:pPr algn="just"/>
            <a:endParaRPr lang="en-IN" sz="2000" dirty="0"/>
          </a:p>
          <a:p>
            <a:pPr algn="just"/>
            <a:r>
              <a:rPr lang="en-IN" sz="2000" dirty="0"/>
              <a:t>Similarly, </a:t>
            </a:r>
            <a:r>
              <a:rPr lang="en-IN" sz="2000" dirty="0">
                <a:solidFill>
                  <a:srgbClr val="C00000"/>
                </a:solidFill>
              </a:rPr>
              <a:t>users (consumers) </a:t>
            </a:r>
            <a:r>
              <a:rPr lang="en-IN" sz="2000" dirty="0"/>
              <a:t>need to pay providers only when they access the computing services. </a:t>
            </a:r>
          </a:p>
          <a:p>
            <a:pPr algn="just"/>
            <a:endParaRPr lang="en-IN" sz="2000" dirty="0"/>
          </a:p>
          <a:p>
            <a:pPr algn="just"/>
            <a:r>
              <a:rPr lang="en-IN" sz="2000" dirty="0"/>
              <a:t>In addition, </a:t>
            </a:r>
            <a:r>
              <a:rPr lang="en-IN" sz="2000" dirty="0">
                <a:solidFill>
                  <a:srgbClr val="C00000"/>
                </a:solidFill>
              </a:rPr>
              <a:t>consumers no longer need to invest </a:t>
            </a:r>
            <a:r>
              <a:rPr lang="en-IN" sz="2000" dirty="0"/>
              <a:t>heavily or encounter difficulties in building and maintaining complex IT infrastructure.</a:t>
            </a:r>
          </a:p>
          <a:p>
            <a:pPr algn="just"/>
            <a:endParaRPr lang="en-IN"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06184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C4DF-4FE2-431C-AFD3-0A5DDA7781FD}"/>
              </a:ext>
            </a:extLst>
          </p:cNvPr>
          <p:cNvSpPr>
            <a:spLocks noGrp="1"/>
          </p:cNvSpPr>
          <p:nvPr>
            <p:ph type="title"/>
          </p:nvPr>
        </p:nvSpPr>
        <p:spPr>
          <a:xfrm>
            <a:off x="275665" y="160203"/>
            <a:ext cx="7571700" cy="424744"/>
          </a:xfrm>
        </p:spPr>
        <p:txBody>
          <a:bodyPr/>
          <a:lstStyle/>
          <a:p>
            <a:r>
              <a:rPr lang="en-IN" b="1" dirty="0"/>
              <a:t>I. Introduction</a:t>
            </a:r>
          </a:p>
        </p:txBody>
      </p:sp>
      <p:sp>
        <p:nvSpPr>
          <p:cNvPr id="3" name="Text Placeholder 2">
            <a:extLst>
              <a:ext uri="{FF2B5EF4-FFF2-40B4-BE49-F238E27FC236}">
                <a16:creationId xmlns:a16="http://schemas.microsoft.com/office/drawing/2014/main" id="{B878A05C-5615-4B3A-9BDD-73A1A27592E0}"/>
              </a:ext>
            </a:extLst>
          </p:cNvPr>
          <p:cNvSpPr>
            <a:spLocks noGrp="1"/>
          </p:cNvSpPr>
          <p:nvPr>
            <p:ph type="body" idx="1"/>
          </p:nvPr>
        </p:nvSpPr>
        <p:spPr>
          <a:xfrm>
            <a:off x="275665" y="631470"/>
            <a:ext cx="8572500" cy="3880559"/>
          </a:xfrm>
        </p:spPr>
        <p:txBody>
          <a:bodyPr/>
          <a:lstStyle/>
          <a:p>
            <a:pPr marL="533400" indent="-457200" algn="just">
              <a:buFont typeface="+mj-lt"/>
              <a:buAutoNum type="arabicPeriod"/>
            </a:pPr>
            <a:r>
              <a:rPr lang="en-US" sz="1800" b="1" dirty="0">
                <a:solidFill>
                  <a:srgbClr val="C00000"/>
                </a:solidFill>
                <a:latin typeface="Times New Roman" panose="02020603050405020304" pitchFamily="18" charset="0"/>
                <a:cs typeface="Times New Roman" panose="02020603050405020304" pitchFamily="18" charset="0"/>
              </a:rPr>
              <a:t>Utility-oriented data centers</a:t>
            </a:r>
            <a:r>
              <a:rPr lang="en-US" sz="1800" dirty="0">
                <a:latin typeface="Times New Roman" panose="02020603050405020304" pitchFamily="18" charset="0"/>
                <a:cs typeface="Times New Roman" panose="02020603050405020304" pitchFamily="18" charset="0"/>
              </a:rPr>
              <a:t> are the first outcome of cloud computing, and they serve as the infrastructure through which the services are implemented and delivered. </a:t>
            </a:r>
          </a:p>
          <a:p>
            <a:pPr marL="533400" indent="-457200" algn="just">
              <a:buFont typeface="+mj-lt"/>
              <a:buAutoNum type="arabicPeriod"/>
            </a:pPr>
            <a:r>
              <a:rPr lang="en-US" sz="1800" dirty="0">
                <a:latin typeface="Times New Roman" panose="02020603050405020304" pitchFamily="18" charset="0"/>
                <a:cs typeface="Times New Roman" panose="02020603050405020304" pitchFamily="18" charset="0"/>
              </a:rPr>
              <a:t>As noted in earlier chapters, the </a:t>
            </a:r>
            <a:r>
              <a:rPr lang="en-US" sz="1800" b="1" dirty="0">
                <a:solidFill>
                  <a:srgbClr val="C00000"/>
                </a:solidFill>
                <a:latin typeface="Times New Roman" panose="02020603050405020304" pitchFamily="18" charset="0"/>
                <a:cs typeface="Times New Roman" panose="02020603050405020304" pitchFamily="18" charset="0"/>
              </a:rPr>
              <a:t>cloud computing paradigm </a:t>
            </a:r>
            <a:r>
              <a:rPr lang="en-US" sz="1800" dirty="0">
                <a:latin typeface="Times New Roman" panose="02020603050405020304" pitchFamily="18" charset="0"/>
                <a:cs typeface="Times New Roman" panose="02020603050405020304" pitchFamily="18" charset="0"/>
              </a:rPr>
              <a:t>emerged as a result of the convergence of various existing models, technologies, and concepts that changed the way we deliver and use IT services. A broad definition of the phenomenon could be as follows: </a:t>
            </a:r>
          </a:p>
          <a:p>
            <a:pPr marL="76200" indent="0" algn="just">
              <a:buNone/>
            </a:pPr>
            <a:r>
              <a:rPr lang="en-US" sz="1800" b="1" i="1" dirty="0">
                <a:solidFill>
                  <a:srgbClr val="C00000"/>
                </a:solidFill>
                <a:latin typeface="Times New Roman" panose="02020603050405020304" pitchFamily="18" charset="0"/>
                <a:cs typeface="Times New Roman" panose="02020603050405020304" pitchFamily="18" charset="0"/>
              </a:rPr>
              <a:t>Cloud computing is a utility-oriented and Internet-centric way of delivering IT services on demand. These services cover the entire computing stack: from the hardware infrastructure packaged as a set of virtual machines to software services such as development platforms and distributed applications.</a:t>
            </a:r>
          </a:p>
          <a:p>
            <a:pPr marL="76200" indent="0" algn="just">
              <a:buNone/>
            </a:pPr>
            <a:endParaRPr lang="en-US" sz="600" b="1" i="1" dirty="0">
              <a:solidFill>
                <a:srgbClr val="C00000"/>
              </a:solidFill>
              <a:latin typeface="Times New Roman" panose="02020603050405020304" pitchFamily="18" charset="0"/>
              <a:cs typeface="Times New Roman" panose="02020603050405020304" pitchFamily="18" charset="0"/>
            </a:endParaRPr>
          </a:p>
          <a:p>
            <a:pPr marL="76200" indent="0" algn="just">
              <a:buNone/>
            </a:pPr>
            <a:r>
              <a:rPr lang="en-US" sz="1800" dirty="0"/>
              <a:t>This </a:t>
            </a:r>
            <a:r>
              <a:rPr lang="en-US" sz="1800" b="1" dirty="0">
                <a:solidFill>
                  <a:srgbClr val="C00000"/>
                </a:solidFill>
              </a:rPr>
              <a:t>definition</a:t>
            </a:r>
            <a:r>
              <a:rPr lang="en-US" sz="1800" dirty="0"/>
              <a:t> captures the most important and fundamental aspects of cloud computing. We now discuss a reference model that supports in categorization of cloud technologies, applications, and services.</a:t>
            </a:r>
            <a:endParaRPr lang="en-US" sz="1800" i="1" dirty="0">
              <a:solidFill>
                <a:srgbClr val="FF0000"/>
              </a:solidFill>
              <a:latin typeface="Times New Roman" panose="02020603050405020304" pitchFamily="18" charset="0"/>
              <a:cs typeface="Times New Roman" panose="02020603050405020304" pitchFamily="18" charset="0"/>
            </a:endParaRPr>
          </a:p>
          <a:p>
            <a:pPr marL="533400" indent="-457200">
              <a:buFont typeface="+mj-lt"/>
              <a:buAutoNum type="arabicPeriod"/>
            </a:pPr>
            <a:endParaRPr lang="en-IN" dirty="0"/>
          </a:p>
        </p:txBody>
      </p:sp>
      <p:sp>
        <p:nvSpPr>
          <p:cNvPr id="4" name="Slide Number Placeholder 3">
            <a:extLst>
              <a:ext uri="{FF2B5EF4-FFF2-40B4-BE49-F238E27FC236}">
                <a16:creationId xmlns:a16="http://schemas.microsoft.com/office/drawing/2014/main" id="{1F51E13B-CF73-42C8-9C26-D3A2EA2EF2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1870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4C954-D38D-4E35-9AA0-0A3F8C5E67C6}"/>
              </a:ext>
            </a:extLst>
          </p:cNvPr>
          <p:cNvSpPr>
            <a:spLocks noGrp="1"/>
          </p:cNvSpPr>
          <p:nvPr>
            <p:ph type="title"/>
          </p:nvPr>
        </p:nvSpPr>
        <p:spPr>
          <a:xfrm>
            <a:off x="160861" y="80051"/>
            <a:ext cx="8586448" cy="504896"/>
          </a:xfrm>
        </p:spPr>
        <p:txBody>
          <a:bodyPr/>
          <a:lstStyle/>
          <a:p>
            <a:r>
              <a:rPr lang="en-US" b="1" dirty="0"/>
              <a:t>II. </a:t>
            </a:r>
            <a:r>
              <a:rPr lang="en-IN" b="1" dirty="0"/>
              <a:t>The cloud reference model</a:t>
            </a:r>
          </a:p>
        </p:txBody>
      </p:sp>
      <p:sp>
        <p:nvSpPr>
          <p:cNvPr id="3" name="Text Placeholder 2">
            <a:extLst>
              <a:ext uri="{FF2B5EF4-FFF2-40B4-BE49-F238E27FC236}">
                <a16:creationId xmlns:a16="http://schemas.microsoft.com/office/drawing/2014/main" id="{48AA505A-BA53-4041-94DF-F11C6E2DC559}"/>
              </a:ext>
            </a:extLst>
          </p:cNvPr>
          <p:cNvSpPr>
            <a:spLocks noGrp="1"/>
          </p:cNvSpPr>
          <p:nvPr>
            <p:ph type="body" idx="1"/>
          </p:nvPr>
        </p:nvSpPr>
        <p:spPr>
          <a:xfrm>
            <a:off x="214650" y="678709"/>
            <a:ext cx="8586449" cy="4071142"/>
          </a:xfrm>
        </p:spPr>
        <p:txBody>
          <a:bodyPr/>
          <a:lstStyle/>
          <a:p>
            <a:pPr algn="just">
              <a:buFont typeface="+mj-lt"/>
              <a:buAutoNum type="arabicPeriod"/>
            </a:pPr>
            <a:r>
              <a:rPr lang="en-US" sz="1800" dirty="0">
                <a:latin typeface="Times New Roman" panose="02020603050405020304" pitchFamily="18" charset="0"/>
                <a:cs typeface="Times New Roman" panose="02020603050405020304" pitchFamily="18" charset="0"/>
              </a:rPr>
              <a:t>Cloud computing supports any IT service that can be consumed as a utility and delivered through a network, most likely the Internet. Such characterization includes quite different aspects: infrastructure, development platforms, application and services.</a:t>
            </a:r>
          </a:p>
          <a:p>
            <a:pPr algn="just">
              <a:buFont typeface="+mj-lt"/>
              <a:buAutoNum type="arabicPeriod"/>
            </a:pPr>
            <a:r>
              <a:rPr lang="en-US" sz="1800" b="1" i="1" dirty="0">
                <a:solidFill>
                  <a:srgbClr val="C00000"/>
                </a:solidFill>
                <a:latin typeface="Times New Roman" panose="02020603050405020304" pitchFamily="18" charset="0"/>
                <a:cs typeface="Times New Roman" panose="02020603050405020304" pitchFamily="18" charset="0"/>
              </a:rPr>
              <a:t>Architecture: It is possible to organize all the concrete realizations of cloud computing into a layered view covering the entire stack (see Figure 4.1), from hardware appliances to software systems. </a:t>
            </a:r>
          </a:p>
          <a:p>
            <a:pPr algn="just">
              <a:buFont typeface="+mj-lt"/>
              <a:buAutoNum type="arabicPeriod"/>
            </a:pPr>
            <a:r>
              <a:rPr lang="en-US" sz="1800" dirty="0">
                <a:latin typeface="Times New Roman" panose="02020603050405020304" pitchFamily="18" charset="0"/>
                <a:cs typeface="Times New Roman" panose="02020603050405020304" pitchFamily="18" charset="0"/>
              </a:rPr>
              <a:t>Cloud resources are harnessed to offer </a:t>
            </a:r>
            <a:r>
              <a:rPr lang="en-US" sz="1800" b="1" i="1" dirty="0">
                <a:solidFill>
                  <a:srgbClr val="C00000"/>
                </a:solidFill>
                <a:latin typeface="Times New Roman" panose="02020603050405020304" pitchFamily="18" charset="0"/>
                <a:cs typeface="Times New Roman" panose="02020603050405020304" pitchFamily="18" charset="0"/>
              </a:rPr>
              <a:t>“computing horsepower” </a:t>
            </a:r>
            <a:r>
              <a:rPr lang="en-US" sz="1800" dirty="0">
                <a:latin typeface="Times New Roman" panose="02020603050405020304" pitchFamily="18" charset="0"/>
                <a:cs typeface="Times New Roman" panose="02020603050405020304" pitchFamily="18" charset="0"/>
              </a:rPr>
              <a:t>required for providing services.</a:t>
            </a:r>
          </a:p>
          <a:p>
            <a:pPr algn="just">
              <a:buFont typeface="+mj-lt"/>
              <a:buAutoNum type="arabicPeriod"/>
            </a:pPr>
            <a:r>
              <a:rPr lang="en-US" sz="1800" dirty="0">
                <a:latin typeface="Times New Roman" panose="02020603050405020304" pitchFamily="18" charset="0"/>
                <a:cs typeface="Times New Roman" panose="02020603050405020304" pitchFamily="18" charset="0"/>
              </a:rPr>
              <a:t>Cloud infrastructure can be heterogeneous in nature because a variety of resources, such as clusters and even networked PCs, can be used to build it. Moreover, database systems and other storage services can also be part of the infrastructure.</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D1A9E40-EBF4-4F5D-8D17-AD5DC224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854223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225A-BB94-4252-BDCD-A8ADEBA09CCB}"/>
              </a:ext>
            </a:extLst>
          </p:cNvPr>
          <p:cNvSpPr>
            <a:spLocks noGrp="1"/>
          </p:cNvSpPr>
          <p:nvPr>
            <p:ph type="title"/>
          </p:nvPr>
        </p:nvSpPr>
        <p:spPr>
          <a:xfrm>
            <a:off x="108857" y="126584"/>
            <a:ext cx="7571700" cy="458363"/>
          </a:xfrm>
        </p:spPr>
        <p:txBody>
          <a:bodyPr/>
          <a:lstStyle/>
          <a:p>
            <a:r>
              <a:rPr lang="en-US" b="1" dirty="0"/>
              <a:t>II. </a:t>
            </a:r>
            <a:r>
              <a:rPr lang="en-IN" b="1" dirty="0"/>
              <a:t>The cloud reference mode (cont..)</a:t>
            </a:r>
          </a:p>
        </p:txBody>
      </p:sp>
      <p:sp>
        <p:nvSpPr>
          <p:cNvPr id="3" name="Text Placeholder 2">
            <a:extLst>
              <a:ext uri="{FF2B5EF4-FFF2-40B4-BE49-F238E27FC236}">
                <a16:creationId xmlns:a16="http://schemas.microsoft.com/office/drawing/2014/main" id="{95E094C6-C715-4022-A8D8-21B8C0059205}"/>
              </a:ext>
            </a:extLst>
          </p:cNvPr>
          <p:cNvSpPr>
            <a:spLocks noGrp="1"/>
          </p:cNvSpPr>
          <p:nvPr>
            <p:ph type="body" idx="1"/>
          </p:nvPr>
        </p:nvSpPr>
        <p:spPr>
          <a:xfrm>
            <a:off x="108857" y="584948"/>
            <a:ext cx="3846286" cy="4164902"/>
          </a:xfrm>
        </p:spPr>
        <p:txBody>
          <a:bodyPr/>
          <a:lstStyle/>
          <a:p>
            <a:pPr marL="4191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The </a:t>
            </a:r>
            <a:r>
              <a:rPr lang="en-US" sz="1600" b="1" dirty="0">
                <a:solidFill>
                  <a:srgbClr val="C00000"/>
                </a:solidFill>
                <a:latin typeface="Times New Roman" panose="02020603050405020304" pitchFamily="18" charset="0"/>
                <a:cs typeface="Times New Roman" panose="02020603050405020304" pitchFamily="18" charset="0"/>
              </a:rPr>
              <a:t>physical infrastructure </a:t>
            </a:r>
            <a:r>
              <a:rPr lang="en-US" sz="1600" dirty="0">
                <a:latin typeface="Times New Roman" panose="02020603050405020304" pitchFamily="18" charset="0"/>
                <a:cs typeface="Times New Roman" panose="02020603050405020304" pitchFamily="18" charset="0"/>
              </a:rPr>
              <a:t>is managed by the </a:t>
            </a:r>
            <a:r>
              <a:rPr lang="en-US" sz="1600" b="1" dirty="0">
                <a:solidFill>
                  <a:srgbClr val="C00000"/>
                </a:solidFill>
                <a:latin typeface="Times New Roman" panose="02020603050405020304" pitchFamily="18" charset="0"/>
                <a:cs typeface="Times New Roman" panose="02020603050405020304" pitchFamily="18" charset="0"/>
              </a:rPr>
              <a:t>core middleware</a:t>
            </a:r>
            <a:r>
              <a:rPr lang="en-US" sz="1600" dirty="0">
                <a:latin typeface="Times New Roman" panose="02020603050405020304" pitchFamily="18" charset="0"/>
                <a:cs typeface="Times New Roman" panose="02020603050405020304" pitchFamily="18" charset="0"/>
              </a:rPr>
              <a:t>, the objectives of which are to provide an </a:t>
            </a:r>
            <a:r>
              <a:rPr lang="en-US" sz="1600" b="1" dirty="0">
                <a:solidFill>
                  <a:srgbClr val="C00000"/>
                </a:solidFill>
                <a:latin typeface="Times New Roman" panose="02020603050405020304" pitchFamily="18" charset="0"/>
                <a:cs typeface="Times New Roman" panose="02020603050405020304" pitchFamily="18" charset="0"/>
              </a:rPr>
              <a:t>appropriate runtime environment </a:t>
            </a:r>
            <a:r>
              <a:rPr lang="en-US" sz="1600" dirty="0">
                <a:latin typeface="Times New Roman" panose="02020603050405020304" pitchFamily="18" charset="0"/>
                <a:cs typeface="Times New Roman" panose="02020603050405020304" pitchFamily="18" charset="0"/>
              </a:rPr>
              <a:t>for applications and to best utilize resources.</a:t>
            </a:r>
          </a:p>
          <a:p>
            <a:pPr marL="4191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At the bottom of the stack, </a:t>
            </a:r>
            <a:r>
              <a:rPr lang="en-US" sz="1600" b="1" dirty="0">
                <a:solidFill>
                  <a:srgbClr val="C00000"/>
                </a:solidFill>
                <a:latin typeface="Times New Roman" panose="02020603050405020304" pitchFamily="18" charset="0"/>
                <a:cs typeface="Times New Roman" panose="02020603050405020304" pitchFamily="18" charset="0"/>
              </a:rPr>
              <a:t>virtualization technologies </a:t>
            </a:r>
            <a:r>
              <a:rPr lang="en-US" sz="1600" dirty="0">
                <a:latin typeface="Times New Roman" panose="02020603050405020304" pitchFamily="18" charset="0"/>
                <a:cs typeface="Times New Roman" panose="02020603050405020304" pitchFamily="18" charset="0"/>
              </a:rPr>
              <a:t>are used to guarantee </a:t>
            </a:r>
            <a:r>
              <a:rPr lang="en-US" sz="1600" i="1" dirty="0">
                <a:latin typeface="Times New Roman" panose="02020603050405020304" pitchFamily="18" charset="0"/>
                <a:cs typeface="Times New Roman" panose="02020603050405020304" pitchFamily="18" charset="0"/>
              </a:rPr>
              <a:t>runtime environment customization, application isolation, sandboxing, and quality of service. </a:t>
            </a:r>
            <a:r>
              <a:rPr lang="en-US" sz="1600" b="1" dirty="0">
                <a:solidFill>
                  <a:srgbClr val="C00000"/>
                </a:solidFill>
                <a:latin typeface="Times New Roman" panose="02020603050405020304" pitchFamily="18" charset="0"/>
                <a:cs typeface="Times New Roman" panose="02020603050405020304" pitchFamily="18" charset="0"/>
              </a:rPr>
              <a:t>Hardware virtualization </a:t>
            </a:r>
            <a:r>
              <a:rPr lang="en-US" sz="1600" dirty="0">
                <a:latin typeface="Times New Roman" panose="02020603050405020304" pitchFamily="18" charset="0"/>
                <a:cs typeface="Times New Roman" panose="02020603050405020304" pitchFamily="18" charset="0"/>
              </a:rPr>
              <a:t>is most commonly used at this level. </a:t>
            </a:r>
            <a:r>
              <a:rPr lang="en-US" sz="1600" b="1" dirty="0">
                <a:solidFill>
                  <a:srgbClr val="C00000"/>
                </a:solidFill>
                <a:latin typeface="Times New Roman" panose="02020603050405020304" pitchFamily="18" charset="0"/>
                <a:cs typeface="Times New Roman" panose="02020603050405020304" pitchFamily="18" charset="0"/>
              </a:rPr>
              <a:t>Hypervisors</a:t>
            </a: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manage the </a:t>
            </a:r>
            <a:r>
              <a:rPr lang="en-US" sz="1600" i="1" dirty="0">
                <a:latin typeface="Times New Roman" panose="02020603050405020304" pitchFamily="18" charset="0"/>
                <a:cs typeface="Times New Roman" panose="02020603050405020304" pitchFamily="18" charset="0"/>
              </a:rPr>
              <a:t>pool of resources and expose the distributed infrastructure as a collection of virtual machines.</a:t>
            </a:r>
          </a:p>
          <a:p>
            <a:pPr marL="76200" indent="0" algn="just">
              <a:buNone/>
            </a:pP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E6A56A-56E0-4151-9B25-07247B68A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7F12F0B9-F03D-468B-805F-17DE124EDB7B}"/>
              </a:ext>
            </a:extLst>
          </p:cNvPr>
          <p:cNvPicPr>
            <a:picLocks noChangeAspect="1"/>
          </p:cNvPicPr>
          <p:nvPr/>
        </p:nvPicPr>
        <p:blipFill rotWithShape="1">
          <a:blip r:embed="rId2"/>
          <a:srcRect l="17780" t="21399" r="17238" b="12587"/>
          <a:stretch/>
        </p:blipFill>
        <p:spPr>
          <a:xfrm>
            <a:off x="3955144" y="584947"/>
            <a:ext cx="5188856" cy="4431969"/>
          </a:xfrm>
          <a:prstGeom prst="rect">
            <a:avLst/>
          </a:prstGeom>
        </p:spPr>
      </p:pic>
    </p:spTree>
    <p:extLst>
      <p:ext uri="{BB962C8B-B14F-4D97-AF65-F5344CB8AC3E}">
        <p14:creationId xmlns:p14="http://schemas.microsoft.com/office/powerpoint/2010/main" val="372361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2518-A1E2-4989-A457-2564FE0F0FF8}"/>
              </a:ext>
            </a:extLst>
          </p:cNvPr>
          <p:cNvSpPr>
            <a:spLocks noGrp="1"/>
          </p:cNvSpPr>
          <p:nvPr>
            <p:ph type="title"/>
          </p:nvPr>
        </p:nvSpPr>
        <p:spPr>
          <a:xfrm>
            <a:off x="133007" y="112177"/>
            <a:ext cx="7571700" cy="417594"/>
          </a:xfrm>
        </p:spPr>
        <p:txBody>
          <a:bodyPr/>
          <a:lstStyle/>
          <a:p>
            <a:r>
              <a:rPr lang="en-US" b="1" dirty="0"/>
              <a:t>II. </a:t>
            </a:r>
            <a:r>
              <a:rPr lang="en-IN" b="1" dirty="0"/>
              <a:t>The cloud reference mode (cont..)</a:t>
            </a:r>
          </a:p>
        </p:txBody>
      </p:sp>
      <p:sp>
        <p:nvSpPr>
          <p:cNvPr id="3" name="Text Placeholder 2">
            <a:extLst>
              <a:ext uri="{FF2B5EF4-FFF2-40B4-BE49-F238E27FC236}">
                <a16:creationId xmlns:a16="http://schemas.microsoft.com/office/drawing/2014/main" id="{31557D17-9129-461C-9E46-8686A64A50E3}"/>
              </a:ext>
            </a:extLst>
          </p:cNvPr>
          <p:cNvSpPr>
            <a:spLocks noGrp="1"/>
          </p:cNvSpPr>
          <p:nvPr>
            <p:ph type="body" idx="1"/>
          </p:nvPr>
        </p:nvSpPr>
        <p:spPr>
          <a:xfrm>
            <a:off x="212836" y="529771"/>
            <a:ext cx="8740248" cy="4376058"/>
          </a:xfrm>
        </p:spPr>
        <p:txBody>
          <a:bodyPr/>
          <a:lstStyle/>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By using </a:t>
            </a:r>
            <a:r>
              <a:rPr lang="en-US" sz="1600" b="1" dirty="0">
                <a:solidFill>
                  <a:srgbClr val="C00000"/>
                </a:solidFill>
                <a:latin typeface="Times New Roman" panose="02020603050405020304" pitchFamily="18" charset="0"/>
                <a:cs typeface="Times New Roman" panose="02020603050405020304" pitchFamily="18" charset="0"/>
              </a:rPr>
              <a:t>virtual machine technology </a:t>
            </a:r>
            <a:r>
              <a:rPr lang="en-US" sz="1600" dirty="0">
                <a:latin typeface="Times New Roman" panose="02020603050405020304" pitchFamily="18" charset="0"/>
                <a:cs typeface="Times New Roman" panose="02020603050405020304" pitchFamily="18" charset="0"/>
              </a:rPr>
              <a:t>it is possible to finely partition the hardware resources such as CPU and memory and to virtualize specific devices, thus meeting the requirements of users and applications.</a:t>
            </a:r>
          </a:p>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According to the specific service offered to end users, other </a:t>
            </a:r>
            <a:r>
              <a:rPr lang="en-US" sz="1600" b="1" dirty="0">
                <a:solidFill>
                  <a:srgbClr val="C00000"/>
                </a:solidFill>
                <a:latin typeface="Times New Roman" panose="02020603050405020304" pitchFamily="18" charset="0"/>
                <a:cs typeface="Times New Roman" panose="02020603050405020304" pitchFamily="18" charset="0"/>
              </a:rPr>
              <a:t>virtualization techniques </a:t>
            </a:r>
            <a:r>
              <a:rPr lang="en-US" sz="1600" dirty="0">
                <a:latin typeface="Times New Roman" panose="02020603050405020304" pitchFamily="18" charset="0"/>
                <a:cs typeface="Times New Roman" panose="02020603050405020304" pitchFamily="18" charset="0"/>
              </a:rPr>
              <a:t>can be used; for example, </a:t>
            </a:r>
            <a:r>
              <a:rPr lang="en-US" sz="1600" b="1" dirty="0">
                <a:solidFill>
                  <a:srgbClr val="C00000"/>
                </a:solidFill>
                <a:latin typeface="Times New Roman" panose="02020603050405020304" pitchFamily="18" charset="0"/>
                <a:cs typeface="Times New Roman" panose="02020603050405020304" pitchFamily="18" charset="0"/>
              </a:rPr>
              <a:t>programming-level virtualization </a:t>
            </a:r>
            <a:r>
              <a:rPr lang="en-US" sz="1600" dirty="0">
                <a:latin typeface="Times New Roman" panose="02020603050405020304" pitchFamily="18" charset="0"/>
                <a:cs typeface="Times New Roman" panose="02020603050405020304" pitchFamily="18" charset="0"/>
              </a:rPr>
              <a:t>helps in creating a </a:t>
            </a:r>
            <a:r>
              <a:rPr lang="en-US" sz="1600" b="1" dirty="0">
                <a:solidFill>
                  <a:srgbClr val="C00000"/>
                </a:solidFill>
                <a:latin typeface="Times New Roman" panose="02020603050405020304" pitchFamily="18" charset="0"/>
                <a:cs typeface="Times New Roman" panose="02020603050405020304" pitchFamily="18" charset="0"/>
              </a:rPr>
              <a:t>portable runtime environment</a:t>
            </a: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where applications can be run and controlled. </a:t>
            </a:r>
          </a:p>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This scenario generally implies that applications hosted in the cloud be developed with a </a:t>
            </a:r>
            <a:r>
              <a:rPr lang="en-US" sz="1600" b="1" dirty="0">
                <a:solidFill>
                  <a:srgbClr val="C00000"/>
                </a:solidFill>
                <a:latin typeface="Times New Roman" panose="02020603050405020304" pitchFamily="18" charset="0"/>
                <a:cs typeface="Times New Roman" panose="02020603050405020304" pitchFamily="18" charset="0"/>
              </a:rPr>
              <a:t>specific technology or a programming language, such as Java, .NET, or Python.</a:t>
            </a:r>
          </a:p>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The combination of cloud hosting platforms and resources is generally classified as a </a:t>
            </a:r>
            <a:r>
              <a:rPr lang="en-US" sz="1600" b="1" dirty="0">
                <a:solidFill>
                  <a:srgbClr val="C00000"/>
                </a:solidFill>
                <a:latin typeface="Times New Roman" panose="02020603050405020304" pitchFamily="18" charset="0"/>
                <a:cs typeface="Times New Roman" panose="02020603050405020304" pitchFamily="18" charset="0"/>
              </a:rPr>
              <a:t>Infrastructure-as-a-Service (IaaS) solution. </a:t>
            </a:r>
          </a:p>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We can organize the different examples of IaaS into two categories: Some of them provide both the </a:t>
            </a:r>
            <a:r>
              <a:rPr lang="en-US" sz="1600" b="1" dirty="0">
                <a:solidFill>
                  <a:srgbClr val="C00000"/>
                </a:solidFill>
                <a:latin typeface="Times New Roman" panose="02020603050405020304" pitchFamily="18" charset="0"/>
                <a:cs typeface="Times New Roman" panose="02020603050405020304" pitchFamily="18" charset="0"/>
              </a:rPr>
              <a:t>management layer and the physical infrastructure</a:t>
            </a:r>
            <a:r>
              <a:rPr lang="en-US" sz="1600" dirty="0">
                <a:latin typeface="Times New Roman" panose="02020603050405020304" pitchFamily="18" charset="0"/>
                <a:cs typeface="Times New Roman" panose="02020603050405020304" pitchFamily="18" charset="0"/>
              </a:rPr>
              <a:t>; others provide only the </a:t>
            </a:r>
            <a:r>
              <a:rPr lang="en-US" sz="1600" b="1" dirty="0">
                <a:solidFill>
                  <a:srgbClr val="C00000"/>
                </a:solidFill>
                <a:latin typeface="Times New Roman" panose="02020603050405020304" pitchFamily="18" charset="0"/>
                <a:cs typeface="Times New Roman" panose="02020603050405020304" pitchFamily="18" charset="0"/>
              </a:rPr>
              <a:t>management layer (IaaS (M)). </a:t>
            </a:r>
          </a:p>
          <a:p>
            <a:pPr marL="419100" indent="-342900" algn="just">
              <a:buFont typeface="+mj-lt"/>
              <a:buAutoNum type="arabicPeriod" startAt="7"/>
            </a:pPr>
            <a:r>
              <a:rPr lang="en-US" sz="1600" dirty="0">
                <a:latin typeface="Times New Roman" panose="02020603050405020304" pitchFamily="18" charset="0"/>
                <a:cs typeface="Times New Roman" panose="02020603050405020304" pitchFamily="18" charset="0"/>
              </a:rPr>
              <a:t>In this second case, the </a:t>
            </a:r>
            <a:r>
              <a:rPr lang="en-US" sz="1600" b="1" dirty="0">
                <a:solidFill>
                  <a:srgbClr val="C00000"/>
                </a:solidFill>
                <a:latin typeface="Times New Roman" panose="02020603050405020304" pitchFamily="18" charset="0"/>
                <a:cs typeface="Times New Roman" panose="02020603050405020304" pitchFamily="18" charset="0"/>
              </a:rPr>
              <a:t>management layer</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often integrated with other IaaS solutions that provide </a:t>
            </a:r>
            <a:r>
              <a:rPr lang="en-US" sz="1600" b="1" dirty="0">
                <a:solidFill>
                  <a:srgbClr val="C00000"/>
                </a:solidFill>
                <a:latin typeface="Times New Roman" panose="02020603050405020304" pitchFamily="18" charset="0"/>
                <a:cs typeface="Times New Roman" panose="02020603050405020304" pitchFamily="18" charset="0"/>
              </a:rPr>
              <a:t>physical infrastructure </a:t>
            </a:r>
            <a:r>
              <a:rPr lang="en-US" sz="1600" dirty="0">
                <a:latin typeface="Times New Roman" panose="02020603050405020304" pitchFamily="18" charset="0"/>
                <a:cs typeface="Times New Roman" panose="02020603050405020304" pitchFamily="18" charset="0"/>
              </a:rPr>
              <a:t>and adds value to them.</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6536CA-86D0-43AC-ADE3-C5A889270A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44273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CBA5-494E-4A13-A35F-064CBAA2AE84}"/>
              </a:ext>
            </a:extLst>
          </p:cNvPr>
          <p:cNvSpPr>
            <a:spLocks noGrp="1"/>
          </p:cNvSpPr>
          <p:nvPr>
            <p:ph type="title"/>
          </p:nvPr>
        </p:nvSpPr>
        <p:spPr>
          <a:xfrm>
            <a:off x="162036" y="97663"/>
            <a:ext cx="7571700" cy="461137"/>
          </a:xfrm>
        </p:spPr>
        <p:txBody>
          <a:bodyPr/>
          <a:lstStyle/>
          <a:p>
            <a:r>
              <a:rPr lang="en-US" b="1" dirty="0"/>
              <a:t>II. </a:t>
            </a:r>
            <a:r>
              <a:rPr lang="en-IN" b="1" dirty="0"/>
              <a:t>The cloud reference mode (cont..)</a:t>
            </a:r>
          </a:p>
        </p:txBody>
      </p:sp>
      <p:sp>
        <p:nvSpPr>
          <p:cNvPr id="3" name="Text Placeholder 2">
            <a:extLst>
              <a:ext uri="{FF2B5EF4-FFF2-40B4-BE49-F238E27FC236}">
                <a16:creationId xmlns:a16="http://schemas.microsoft.com/office/drawing/2014/main" id="{68D14643-79AA-4F26-8B24-0EF3E7B0BAB4}"/>
              </a:ext>
            </a:extLst>
          </p:cNvPr>
          <p:cNvSpPr>
            <a:spLocks noGrp="1"/>
          </p:cNvSpPr>
          <p:nvPr>
            <p:ph type="body" idx="1"/>
          </p:nvPr>
        </p:nvSpPr>
        <p:spPr>
          <a:xfrm>
            <a:off x="0" y="391028"/>
            <a:ext cx="8791049" cy="4584652"/>
          </a:xfrm>
        </p:spPr>
        <p:txBody>
          <a:bodyPr/>
          <a:lstStyle/>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IaaS solutions </a:t>
            </a:r>
            <a:r>
              <a:rPr lang="en-US" sz="1600" dirty="0">
                <a:latin typeface="Times New Roman" panose="02020603050405020304" pitchFamily="18" charset="0"/>
                <a:cs typeface="Times New Roman" panose="02020603050405020304" pitchFamily="18" charset="0"/>
              </a:rPr>
              <a:t>are suitable for designing the system infrastructure but provide limited services to build applications. </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Such service is provided by </a:t>
            </a:r>
            <a:r>
              <a:rPr lang="en-US" sz="1600" b="1" dirty="0">
                <a:solidFill>
                  <a:srgbClr val="C00000"/>
                </a:solidFill>
                <a:latin typeface="Times New Roman" panose="02020603050405020304" pitchFamily="18" charset="0"/>
                <a:cs typeface="Times New Roman" panose="02020603050405020304" pitchFamily="18" charset="0"/>
              </a:rPr>
              <a:t>cloud programming environments and tools,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which form a new layer for offering users a development platform for applications. </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range of tools include </a:t>
            </a:r>
            <a:r>
              <a:rPr lang="en-US" sz="1600" b="1" dirty="0">
                <a:solidFill>
                  <a:srgbClr val="C00000"/>
                </a:solidFill>
                <a:latin typeface="Times New Roman" panose="02020603050405020304" pitchFamily="18" charset="0"/>
                <a:cs typeface="Times New Roman" panose="02020603050405020304" pitchFamily="18" charset="0"/>
              </a:rPr>
              <a:t>Web-based interfaces, command-line tools, and frameworks for concurrent and distributed programming.</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this scenario, users develop their applications specifically for the cloud by using the </a:t>
            </a:r>
            <a:r>
              <a:rPr lang="en-US" sz="1600" b="1" dirty="0">
                <a:solidFill>
                  <a:srgbClr val="C00000"/>
                </a:solidFill>
                <a:latin typeface="Times New Roman" panose="02020603050405020304" pitchFamily="18" charset="0"/>
                <a:cs typeface="Times New Roman" panose="02020603050405020304" pitchFamily="18" charset="0"/>
              </a:rPr>
              <a:t>API </a:t>
            </a:r>
            <a:r>
              <a:rPr lang="en-US" sz="1600" dirty="0">
                <a:latin typeface="Times New Roman" panose="02020603050405020304" pitchFamily="18" charset="0"/>
                <a:cs typeface="Times New Roman" panose="02020603050405020304" pitchFamily="18" charset="0"/>
              </a:rPr>
              <a:t>exposed at the </a:t>
            </a:r>
            <a:r>
              <a:rPr lang="en-US" sz="1600" b="1" dirty="0">
                <a:solidFill>
                  <a:srgbClr val="C00000"/>
                </a:solidFill>
                <a:latin typeface="Times New Roman" panose="02020603050405020304" pitchFamily="18" charset="0"/>
                <a:cs typeface="Times New Roman" panose="02020603050405020304" pitchFamily="18" charset="0"/>
              </a:rPr>
              <a:t>user-level middleware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For this reason, this approach is also known as </a:t>
            </a:r>
            <a:r>
              <a:rPr lang="en-US" sz="1600" b="1" dirty="0">
                <a:solidFill>
                  <a:srgbClr val="C00000"/>
                </a:solidFill>
                <a:latin typeface="Times New Roman" panose="02020603050405020304" pitchFamily="18" charset="0"/>
                <a:cs typeface="Times New Roman" panose="02020603050405020304" pitchFamily="18" charset="0"/>
              </a:rPr>
              <a:t>Platform-as-a-Service (PaaS)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because the service offered to the user is a development platform rather than an infrastructure.</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PaaS solutions </a:t>
            </a:r>
            <a:r>
              <a:rPr lang="en-US" sz="1600" dirty="0">
                <a:latin typeface="Times New Roman" panose="02020603050405020304" pitchFamily="18" charset="0"/>
                <a:cs typeface="Times New Roman" panose="02020603050405020304" pitchFamily="18" charset="0"/>
              </a:rPr>
              <a:t>generally include the infrastructure as well, which is bundled as part of the service provided to users. In the case of </a:t>
            </a:r>
            <a:r>
              <a:rPr lang="en-US" sz="1600" b="1" dirty="0">
                <a:solidFill>
                  <a:srgbClr val="C00000"/>
                </a:solidFill>
                <a:latin typeface="Times New Roman" panose="02020603050405020304" pitchFamily="18" charset="0"/>
                <a:cs typeface="Times New Roman" panose="02020603050405020304" pitchFamily="18" charset="0"/>
              </a:rPr>
              <a:t>Pure PaaS, only the user-level middleware is offered</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it has to be complemented with a </a:t>
            </a:r>
            <a:r>
              <a:rPr lang="en-US" sz="1600" b="1" dirty="0">
                <a:solidFill>
                  <a:srgbClr val="C00000"/>
                </a:solidFill>
                <a:latin typeface="Times New Roman" panose="02020603050405020304" pitchFamily="18" charset="0"/>
                <a:cs typeface="Times New Roman" panose="02020603050405020304" pitchFamily="18" charset="0"/>
              </a:rPr>
              <a:t>virtual or physical infrastructure</a:t>
            </a:r>
            <a:r>
              <a:rPr lang="en-US" sz="1600" b="1" dirty="0">
                <a:latin typeface="Times New Roman" panose="02020603050405020304" pitchFamily="18" charset="0"/>
                <a:cs typeface="Times New Roman" panose="02020603050405020304" pitchFamily="18" charset="0"/>
              </a:rPr>
              <a:t>. </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top layer of the reference model depicted in Figure 4.1 contains services delivered at the application level. These are mostly referred to as </a:t>
            </a:r>
            <a:r>
              <a:rPr lang="en-US" sz="1600" b="1" dirty="0">
                <a:solidFill>
                  <a:srgbClr val="C00000"/>
                </a:solidFill>
                <a:latin typeface="Times New Roman" panose="02020603050405020304" pitchFamily="18" charset="0"/>
                <a:cs typeface="Times New Roman" panose="02020603050405020304" pitchFamily="18" charset="0"/>
              </a:rPr>
              <a:t>Software-as-a-Service (SaaS).</a:t>
            </a:r>
          </a:p>
          <a:p>
            <a:pPr marL="419100" indent="-342900" algn="just">
              <a:buFont typeface="+mj-lt"/>
              <a:buAutoNum type="arabicPeriod" startAt="13"/>
            </a:pPr>
            <a:r>
              <a:rPr lang="en-US" sz="1600" dirty="0">
                <a:solidFill>
                  <a:srgbClr val="C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most cases these are </a:t>
            </a:r>
            <a:r>
              <a:rPr lang="en-US" sz="1600" b="1" dirty="0">
                <a:solidFill>
                  <a:srgbClr val="C00000"/>
                </a:solidFill>
                <a:latin typeface="Times New Roman" panose="02020603050405020304" pitchFamily="18" charset="0"/>
                <a:cs typeface="Times New Roman" panose="02020603050405020304" pitchFamily="18" charset="0"/>
              </a:rPr>
              <a:t>Web-based applications </a:t>
            </a:r>
            <a:r>
              <a:rPr lang="en-US" sz="1600" dirty="0">
                <a:latin typeface="Times New Roman" panose="02020603050405020304" pitchFamily="18" charset="0"/>
                <a:cs typeface="Times New Roman" panose="02020603050405020304" pitchFamily="18" charset="0"/>
              </a:rPr>
              <a:t>that rely on the cloud to provide service to end users. </a:t>
            </a:r>
            <a:endParaRPr lang="en-IN" sz="1600" dirty="0">
              <a:latin typeface="Times New Roman" panose="02020603050405020304" pitchFamily="18" charset="0"/>
              <a:cs typeface="Times New Roman" panose="02020603050405020304" pitchFamily="18" charset="0"/>
            </a:endParaRPr>
          </a:p>
          <a:p>
            <a:pPr marL="76200" indent="0" algn="just">
              <a:buNone/>
            </a:pPr>
            <a:endParaRPr lang="en-IN" sz="16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F8222AA-4DA9-4506-A1D5-2391E7F8FB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81547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D272-AF33-4609-A52B-456427437A2F}"/>
              </a:ext>
            </a:extLst>
          </p:cNvPr>
          <p:cNvSpPr>
            <a:spLocks noGrp="1"/>
          </p:cNvSpPr>
          <p:nvPr>
            <p:ph type="title"/>
          </p:nvPr>
        </p:nvSpPr>
        <p:spPr>
          <a:xfrm>
            <a:off x="278150" y="119435"/>
            <a:ext cx="7571700" cy="453880"/>
          </a:xfrm>
        </p:spPr>
        <p:txBody>
          <a:bodyPr/>
          <a:lstStyle/>
          <a:p>
            <a:r>
              <a:rPr lang="en-US" b="1" dirty="0"/>
              <a:t>II. </a:t>
            </a:r>
            <a:r>
              <a:rPr lang="en-IN" b="1" dirty="0"/>
              <a:t>The cloud reference mode (cont..)</a:t>
            </a:r>
          </a:p>
        </p:txBody>
      </p:sp>
      <p:sp>
        <p:nvSpPr>
          <p:cNvPr id="3" name="Text Placeholder 2">
            <a:extLst>
              <a:ext uri="{FF2B5EF4-FFF2-40B4-BE49-F238E27FC236}">
                <a16:creationId xmlns:a16="http://schemas.microsoft.com/office/drawing/2014/main" id="{0E9B4461-3D16-43BA-9AF9-E00DE1087B57}"/>
              </a:ext>
            </a:extLst>
          </p:cNvPr>
          <p:cNvSpPr>
            <a:spLocks noGrp="1"/>
          </p:cNvSpPr>
          <p:nvPr>
            <p:ph type="body" idx="1"/>
          </p:nvPr>
        </p:nvSpPr>
        <p:spPr>
          <a:xfrm>
            <a:off x="180343" y="651046"/>
            <a:ext cx="3694972" cy="3949921"/>
          </a:xfrm>
        </p:spPr>
        <p:txBody>
          <a:bodyPr/>
          <a:lstStyle/>
          <a:p>
            <a:pPr marL="419100" indent="-342900" algn="just">
              <a:buFont typeface="+mj-lt"/>
              <a:buAutoNum type="arabicPeriod" startAt="20"/>
            </a:pP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a:t>
            </a:r>
            <a:r>
              <a:rPr lang="en-US" sz="1400" b="1" dirty="0">
                <a:solidFill>
                  <a:srgbClr val="C00000"/>
                </a:solidFill>
                <a:latin typeface="Times New Roman" panose="02020603050405020304" pitchFamily="18" charset="0"/>
                <a:cs typeface="Times New Roman" panose="02020603050405020304" pitchFamily="18" charset="0"/>
              </a:rPr>
              <a:t>reference model </a:t>
            </a:r>
            <a:r>
              <a:rPr lang="en-US" sz="1400" dirty="0">
                <a:solidFill>
                  <a:schemeClr val="tx1"/>
                </a:solidFill>
                <a:latin typeface="Times New Roman" panose="02020603050405020304" pitchFamily="18" charset="0"/>
                <a:cs typeface="Times New Roman" panose="02020603050405020304" pitchFamily="18" charset="0"/>
              </a:rPr>
              <a:t>described in Figure 4.1 </a:t>
            </a:r>
            <a:r>
              <a:rPr lang="en-US" sz="1400" dirty="0">
                <a:latin typeface="Times New Roman" panose="02020603050405020304" pitchFamily="18" charset="0"/>
                <a:cs typeface="Times New Roman" panose="02020603050405020304" pitchFamily="18" charset="0"/>
              </a:rPr>
              <a:t>also introduces the concept of </a:t>
            </a:r>
            <a:r>
              <a:rPr lang="en-US" sz="1400" b="1" dirty="0">
                <a:solidFill>
                  <a:srgbClr val="C00000"/>
                </a:solidFill>
                <a:latin typeface="Times New Roman" panose="02020603050405020304" pitchFamily="18" charset="0"/>
                <a:cs typeface="Times New Roman" panose="02020603050405020304" pitchFamily="18" charset="0"/>
              </a:rPr>
              <a:t>Everything as a Service (</a:t>
            </a:r>
            <a:r>
              <a:rPr lang="en-US" sz="1400" b="1" dirty="0" err="1">
                <a:solidFill>
                  <a:srgbClr val="C00000"/>
                </a:solidFill>
                <a:latin typeface="Times New Roman" panose="02020603050405020304" pitchFamily="18" charset="0"/>
                <a:cs typeface="Times New Roman" panose="02020603050405020304" pitchFamily="18" charset="0"/>
              </a:rPr>
              <a:t>XaaS</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This is one of the most important elements of cloud computing: Cloud services from different providers can be combined to provide a completely integrated solution covering all the computing stack of a system.</a:t>
            </a:r>
          </a:p>
          <a:p>
            <a:pPr marL="419100" indent="-342900" algn="just">
              <a:buFont typeface="+mj-lt"/>
              <a:buAutoNum type="arabicPeriod" startAt="20"/>
            </a:pPr>
            <a:r>
              <a:rPr lang="en-US" sz="1400" dirty="0">
                <a:solidFill>
                  <a:srgbClr val="C00000"/>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Table 4.1 </a:t>
            </a:r>
            <a:r>
              <a:rPr lang="en-US" sz="1400" dirty="0">
                <a:latin typeface="Times New Roman" panose="02020603050405020304" pitchFamily="18" charset="0"/>
                <a:cs typeface="Times New Roman" panose="02020603050405020304" pitchFamily="18" charset="0"/>
              </a:rPr>
              <a:t>summarizes the </a:t>
            </a:r>
            <a:r>
              <a:rPr lang="en-US" sz="1400" b="1" dirty="0">
                <a:solidFill>
                  <a:srgbClr val="C00000"/>
                </a:solidFill>
                <a:latin typeface="Times New Roman" panose="02020603050405020304" pitchFamily="18" charset="0"/>
                <a:cs typeface="Times New Roman" panose="02020603050405020304" pitchFamily="18" charset="0"/>
              </a:rPr>
              <a:t>characteristics of the three major categories used to classify cloud computing solutions.</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In the following section, we briefly discuss these characteristics along with some references to practical implementations.</a:t>
            </a:r>
          </a:p>
          <a:p>
            <a:pPr marL="76200" indent="0" algn="just">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15F2E8-8442-4FDE-9415-6C1E3129FE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8" name="Picture 7">
            <a:extLst>
              <a:ext uri="{FF2B5EF4-FFF2-40B4-BE49-F238E27FC236}">
                <a16:creationId xmlns:a16="http://schemas.microsoft.com/office/drawing/2014/main" id="{0E576B48-DC2A-4EA5-8C99-BF4A141BC31E}"/>
              </a:ext>
            </a:extLst>
          </p:cNvPr>
          <p:cNvPicPr>
            <a:picLocks noChangeAspect="1"/>
          </p:cNvPicPr>
          <p:nvPr/>
        </p:nvPicPr>
        <p:blipFill rotWithShape="1">
          <a:blip r:embed="rId2"/>
          <a:srcRect l="16916" t="29890" r="15831" b="9963"/>
          <a:stretch/>
        </p:blipFill>
        <p:spPr>
          <a:xfrm>
            <a:off x="3875315" y="631310"/>
            <a:ext cx="5217885" cy="3969658"/>
          </a:xfrm>
          <a:prstGeom prst="rect">
            <a:avLst/>
          </a:prstGeom>
        </p:spPr>
      </p:pic>
    </p:spTree>
    <p:extLst>
      <p:ext uri="{BB962C8B-B14F-4D97-AF65-F5344CB8AC3E}">
        <p14:creationId xmlns:p14="http://schemas.microsoft.com/office/powerpoint/2010/main" val="1599792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777F-8B65-4C96-8615-5AF2EB1113C9}"/>
              </a:ext>
            </a:extLst>
          </p:cNvPr>
          <p:cNvSpPr>
            <a:spLocks noGrp="1"/>
          </p:cNvSpPr>
          <p:nvPr>
            <p:ph type="title"/>
          </p:nvPr>
        </p:nvSpPr>
        <p:spPr>
          <a:xfrm>
            <a:off x="118494" y="123372"/>
            <a:ext cx="7571700" cy="341086"/>
          </a:xfrm>
        </p:spPr>
        <p:txBody>
          <a:bodyPr/>
          <a:lstStyle/>
          <a:p>
            <a:r>
              <a:rPr lang="en-IN" b="1" dirty="0"/>
              <a:t>Infrastructure- and hardware-as-a-service</a:t>
            </a:r>
          </a:p>
        </p:txBody>
      </p:sp>
      <p:sp>
        <p:nvSpPr>
          <p:cNvPr id="3" name="Text Placeholder 2">
            <a:extLst>
              <a:ext uri="{FF2B5EF4-FFF2-40B4-BE49-F238E27FC236}">
                <a16:creationId xmlns:a16="http://schemas.microsoft.com/office/drawing/2014/main" id="{5AC1CA91-98AD-4269-B895-C4CADE8CB870}"/>
              </a:ext>
            </a:extLst>
          </p:cNvPr>
          <p:cNvSpPr>
            <a:spLocks noGrp="1"/>
          </p:cNvSpPr>
          <p:nvPr>
            <p:ph type="body" idx="1"/>
          </p:nvPr>
        </p:nvSpPr>
        <p:spPr>
          <a:xfrm>
            <a:off x="-50800" y="293914"/>
            <a:ext cx="9245600" cy="4849585"/>
          </a:xfrm>
        </p:spPr>
        <p:txBody>
          <a:bodyPr/>
          <a:lstStyle/>
          <a:p>
            <a:pPr marL="419100" indent="-342900" algn="just">
              <a:buFont typeface="+mj-lt"/>
              <a:buAutoNum type="arabicPeriod"/>
            </a:pPr>
            <a:r>
              <a:rPr lang="en-US" sz="1500" b="1" dirty="0">
                <a:solidFill>
                  <a:srgbClr val="C00000"/>
                </a:solidFill>
                <a:latin typeface="Times New Roman" panose="02020603050405020304" pitchFamily="18" charset="0"/>
                <a:cs typeface="Times New Roman" panose="02020603050405020304" pitchFamily="18" charset="0"/>
              </a:rPr>
              <a:t>Infrastructure- and Hardware-as-a-Service (IaaS/</a:t>
            </a:r>
            <a:r>
              <a:rPr lang="en-US" sz="1500" b="1" dirty="0" err="1">
                <a:solidFill>
                  <a:srgbClr val="C00000"/>
                </a:solidFill>
                <a:latin typeface="Times New Roman" panose="02020603050405020304" pitchFamily="18" charset="0"/>
                <a:cs typeface="Times New Roman" panose="02020603050405020304" pitchFamily="18" charset="0"/>
              </a:rPr>
              <a:t>HaaS</a:t>
            </a:r>
            <a:r>
              <a:rPr lang="en-US" sz="1500" b="1" dirty="0">
                <a:solidFill>
                  <a:srgbClr val="C00000"/>
                </a:solidFill>
                <a:latin typeface="Times New Roman" panose="02020603050405020304" pitchFamily="18" charset="0"/>
                <a:cs typeface="Times New Roman" panose="02020603050405020304" pitchFamily="18" charset="0"/>
              </a:rPr>
              <a:t>) solutions </a:t>
            </a:r>
            <a:r>
              <a:rPr lang="en-US" sz="1500" dirty="0">
                <a:latin typeface="Times New Roman" panose="02020603050405020304" pitchFamily="18" charset="0"/>
                <a:cs typeface="Times New Roman" panose="02020603050405020304" pitchFamily="18" charset="0"/>
              </a:rPr>
              <a:t>are the most popular and developed market segment of cloud computing. </a:t>
            </a:r>
          </a:p>
          <a:p>
            <a:pPr marL="419100" indent="-342900" algn="just">
              <a:buFont typeface="+mj-lt"/>
              <a:buAutoNum type="arabicPeriod"/>
            </a:pPr>
            <a:r>
              <a:rPr lang="en-US" sz="1500" dirty="0">
                <a:latin typeface="Times New Roman" panose="02020603050405020304" pitchFamily="18" charset="0"/>
                <a:cs typeface="Times New Roman" panose="02020603050405020304" pitchFamily="18" charset="0"/>
              </a:rPr>
              <a:t>They deliver </a:t>
            </a:r>
            <a:r>
              <a:rPr lang="en-US" sz="1500" b="1" dirty="0">
                <a:solidFill>
                  <a:srgbClr val="C00000"/>
                </a:solidFill>
                <a:latin typeface="Times New Roman" panose="02020603050405020304" pitchFamily="18" charset="0"/>
                <a:cs typeface="Times New Roman" panose="02020603050405020304" pitchFamily="18" charset="0"/>
              </a:rPr>
              <a:t>customizable infrastructure on demand.</a:t>
            </a:r>
            <a:r>
              <a:rPr lang="en-US" sz="1500" dirty="0">
                <a:latin typeface="Times New Roman" panose="02020603050405020304" pitchFamily="18" charset="0"/>
                <a:cs typeface="Times New Roman" panose="02020603050405020304" pitchFamily="18" charset="0"/>
              </a:rPr>
              <a:t> The available options within the IaaS offering umbrella range from single servers to entire infrastructures, including network devices, load balancers, and database and Web servers.</a:t>
            </a:r>
          </a:p>
          <a:p>
            <a:pPr marL="419100" indent="-342900" algn="just">
              <a:buFont typeface="+mj-lt"/>
              <a:buAutoNum type="arabicPeriod"/>
            </a:pPr>
            <a:r>
              <a:rPr lang="en-US" sz="1500" dirty="0">
                <a:latin typeface="Times New Roman" panose="02020603050405020304" pitchFamily="18" charset="0"/>
                <a:cs typeface="Times New Roman" panose="02020603050405020304" pitchFamily="18" charset="0"/>
              </a:rPr>
              <a:t>The </a:t>
            </a:r>
            <a:r>
              <a:rPr lang="en-US" sz="1500" b="1" dirty="0">
                <a:solidFill>
                  <a:srgbClr val="C00000"/>
                </a:solidFill>
                <a:latin typeface="Times New Roman" panose="02020603050405020304" pitchFamily="18" charset="0"/>
                <a:cs typeface="Times New Roman" panose="02020603050405020304" pitchFamily="18" charset="0"/>
              </a:rPr>
              <a:t>main technology used to deliver and implement </a:t>
            </a:r>
            <a:r>
              <a:rPr lang="en-US" sz="1500" dirty="0">
                <a:latin typeface="Times New Roman" panose="02020603050405020304" pitchFamily="18" charset="0"/>
                <a:cs typeface="Times New Roman" panose="02020603050405020304" pitchFamily="18" charset="0"/>
              </a:rPr>
              <a:t>these solutions is </a:t>
            </a:r>
            <a:r>
              <a:rPr lang="en-US" sz="1500" b="1" dirty="0">
                <a:solidFill>
                  <a:srgbClr val="C00000"/>
                </a:solidFill>
                <a:latin typeface="Times New Roman" panose="02020603050405020304" pitchFamily="18" charset="0"/>
                <a:cs typeface="Times New Roman" panose="02020603050405020304" pitchFamily="18" charset="0"/>
              </a:rPr>
              <a:t>hardware virtualization: </a:t>
            </a:r>
            <a:r>
              <a:rPr lang="en-US" sz="1500" dirty="0">
                <a:latin typeface="Times New Roman" panose="02020603050405020304" pitchFamily="18" charset="0"/>
                <a:cs typeface="Times New Roman" panose="02020603050405020304" pitchFamily="18" charset="0"/>
              </a:rPr>
              <a:t>one or more virtual machines fortunately configured and interconnected define the distributed system on top of which applications are installed and deployed.</a:t>
            </a:r>
          </a:p>
          <a:p>
            <a:pPr marL="419100" indent="-342900" algn="just">
              <a:buFont typeface="+mj-lt"/>
              <a:buAutoNum type="arabicPeriod"/>
            </a:pPr>
            <a:r>
              <a:rPr lang="en-US" sz="1500" b="1" dirty="0">
                <a:solidFill>
                  <a:srgbClr val="C00000"/>
                </a:solidFill>
                <a:latin typeface="Times New Roman" panose="02020603050405020304" pitchFamily="18" charset="0"/>
                <a:cs typeface="Times New Roman" panose="02020603050405020304" pitchFamily="18" charset="0"/>
              </a:rPr>
              <a:t>IaaS/</a:t>
            </a:r>
            <a:r>
              <a:rPr lang="en-US" sz="1500" b="1" dirty="0" err="1">
                <a:solidFill>
                  <a:srgbClr val="C00000"/>
                </a:solidFill>
                <a:latin typeface="Times New Roman" panose="02020603050405020304" pitchFamily="18" charset="0"/>
                <a:cs typeface="Times New Roman" panose="02020603050405020304" pitchFamily="18" charset="0"/>
              </a:rPr>
              <a:t>HaaS</a:t>
            </a:r>
            <a:r>
              <a:rPr lang="en-US" sz="1500" b="1" dirty="0">
                <a:solidFill>
                  <a:srgbClr val="C00000"/>
                </a:solidFill>
                <a:latin typeface="Times New Roman" panose="02020603050405020304" pitchFamily="18" charset="0"/>
                <a:cs typeface="Times New Roman" panose="02020603050405020304" pitchFamily="18" charset="0"/>
              </a:rPr>
              <a:t> solutions bring all the benefits of hardware virtualization: </a:t>
            </a:r>
            <a:r>
              <a:rPr lang="en-US" sz="1500" dirty="0">
                <a:latin typeface="Times New Roman" panose="02020603050405020304" pitchFamily="18" charset="0"/>
                <a:cs typeface="Times New Roman" panose="02020603050405020304" pitchFamily="18" charset="0"/>
              </a:rPr>
              <a:t>workload partitioning, application isolation, sandboxing, and hardware tuning. </a:t>
            </a:r>
          </a:p>
          <a:p>
            <a:pPr marL="419100" indent="-342900" algn="just">
              <a:buFont typeface="+mj-lt"/>
              <a:buAutoNum type="arabicPeriod"/>
            </a:pPr>
            <a:r>
              <a:rPr lang="en-US" sz="1500" b="1" dirty="0">
                <a:solidFill>
                  <a:srgbClr val="C00000"/>
                </a:solidFill>
                <a:latin typeface="Times New Roman" panose="02020603050405020304" pitchFamily="18" charset="0"/>
                <a:cs typeface="Times New Roman" panose="02020603050405020304" pitchFamily="18" charset="0"/>
              </a:rPr>
              <a:t>From the perspective of the service provider, </a:t>
            </a:r>
            <a:r>
              <a:rPr lang="en-US" sz="1500" dirty="0">
                <a:latin typeface="Times New Roman" panose="02020603050405020304" pitchFamily="18" charset="0"/>
                <a:cs typeface="Times New Roman" panose="02020603050405020304" pitchFamily="18" charset="0"/>
              </a:rPr>
              <a:t>IaaS/</a:t>
            </a:r>
            <a:r>
              <a:rPr lang="en-US" sz="1500" dirty="0" err="1">
                <a:latin typeface="Times New Roman" panose="02020603050405020304" pitchFamily="18" charset="0"/>
                <a:cs typeface="Times New Roman" panose="02020603050405020304" pitchFamily="18" charset="0"/>
              </a:rPr>
              <a:t>HaaS</a:t>
            </a:r>
            <a:r>
              <a:rPr lang="en-US" sz="1500" dirty="0">
                <a:latin typeface="Times New Roman" panose="02020603050405020304" pitchFamily="18" charset="0"/>
                <a:cs typeface="Times New Roman" panose="02020603050405020304" pitchFamily="18" charset="0"/>
              </a:rPr>
              <a:t> allows better exploiting the IT infrastructure and provides a more secure environment where executing third party applications. </a:t>
            </a:r>
          </a:p>
          <a:p>
            <a:pPr marL="419100" indent="-342900" algn="just">
              <a:buFont typeface="+mj-lt"/>
              <a:buAutoNum type="arabicPeriod"/>
            </a:pPr>
            <a:r>
              <a:rPr lang="en-US" sz="1500" b="1" dirty="0">
                <a:solidFill>
                  <a:srgbClr val="C00000"/>
                </a:solidFill>
                <a:latin typeface="Times New Roman" panose="02020603050405020304" pitchFamily="18" charset="0"/>
                <a:cs typeface="Times New Roman" panose="02020603050405020304" pitchFamily="18" charset="0"/>
              </a:rPr>
              <a:t>From the perspective of the customer, </a:t>
            </a:r>
            <a:r>
              <a:rPr lang="en-US" sz="1500" dirty="0">
                <a:latin typeface="Times New Roman" panose="02020603050405020304" pitchFamily="18" charset="0"/>
                <a:cs typeface="Times New Roman" panose="02020603050405020304" pitchFamily="18" charset="0"/>
              </a:rPr>
              <a:t>it reduces the administration and maintenance cost as well as the capital costs allocated to purchase hardware. </a:t>
            </a:r>
          </a:p>
          <a:p>
            <a:pPr marL="419100" indent="-342900" algn="just">
              <a:buFont typeface="+mj-lt"/>
              <a:buAutoNum type="arabicPeriod"/>
            </a:pPr>
            <a:r>
              <a:rPr lang="en-US" sz="1500" dirty="0">
                <a:latin typeface="Times New Roman" panose="02020603050405020304" pitchFamily="18" charset="0"/>
                <a:cs typeface="Times New Roman" panose="02020603050405020304" pitchFamily="18" charset="0"/>
              </a:rPr>
              <a:t>At the same time, </a:t>
            </a:r>
            <a:r>
              <a:rPr lang="en-US" sz="1500" b="1" dirty="0">
                <a:solidFill>
                  <a:srgbClr val="C00000"/>
                </a:solidFill>
                <a:latin typeface="Times New Roman" panose="02020603050405020304" pitchFamily="18" charset="0"/>
                <a:cs typeface="Times New Roman" panose="02020603050405020304" pitchFamily="18" charset="0"/>
              </a:rPr>
              <a:t>users can take advantage of the full customization </a:t>
            </a:r>
            <a:r>
              <a:rPr lang="en-US" sz="1500" dirty="0">
                <a:latin typeface="Times New Roman" panose="02020603050405020304" pitchFamily="18" charset="0"/>
                <a:cs typeface="Times New Roman" panose="02020603050405020304" pitchFamily="18" charset="0"/>
              </a:rPr>
              <a:t>offered by virtualization to deploy their infrastructure in the cloud; </a:t>
            </a:r>
            <a:r>
              <a:rPr lang="en-US" sz="1500" b="1" dirty="0">
                <a:solidFill>
                  <a:srgbClr val="C00000"/>
                </a:solidFill>
                <a:latin typeface="Times New Roman" panose="02020603050405020304" pitchFamily="18" charset="0"/>
                <a:cs typeface="Times New Roman" panose="02020603050405020304" pitchFamily="18" charset="0"/>
              </a:rPr>
              <a:t>in most cases virtual machines </a:t>
            </a:r>
            <a:r>
              <a:rPr lang="en-US" sz="1500" dirty="0">
                <a:latin typeface="Times New Roman" panose="02020603050405020304" pitchFamily="18" charset="0"/>
                <a:cs typeface="Times New Roman" panose="02020603050405020304" pitchFamily="18" charset="0"/>
              </a:rPr>
              <a:t>come with only the selected operating system installed and the system can be configured with all the required packages and applications.</a:t>
            </a:r>
          </a:p>
          <a:p>
            <a:pPr marL="76200" indent="0" algn="just">
              <a:buNone/>
            </a:pPr>
            <a:endParaRPr lang="en-US" sz="16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0C878A-B4B7-4BBD-A049-E94B663A3F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597470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A9EF-5E18-4732-8E0C-B78C33AD0304}"/>
              </a:ext>
            </a:extLst>
          </p:cNvPr>
          <p:cNvSpPr>
            <a:spLocks noGrp="1"/>
          </p:cNvSpPr>
          <p:nvPr>
            <p:ph type="title"/>
          </p:nvPr>
        </p:nvSpPr>
        <p:spPr>
          <a:xfrm>
            <a:off x="111235" y="123142"/>
            <a:ext cx="7571700" cy="384857"/>
          </a:xfrm>
        </p:spPr>
        <p:txBody>
          <a:bodyPr/>
          <a:lstStyle/>
          <a:p>
            <a:r>
              <a:rPr lang="en-IN" b="1" dirty="0"/>
              <a:t>Infrastructure- and hardware-as-a-service (cont..)</a:t>
            </a:r>
          </a:p>
        </p:txBody>
      </p:sp>
      <p:sp>
        <p:nvSpPr>
          <p:cNvPr id="3" name="Text Placeholder 2">
            <a:extLst>
              <a:ext uri="{FF2B5EF4-FFF2-40B4-BE49-F238E27FC236}">
                <a16:creationId xmlns:a16="http://schemas.microsoft.com/office/drawing/2014/main" id="{1E7CDDF9-A89B-430F-A9F1-2FDC1E8AF633}"/>
              </a:ext>
            </a:extLst>
          </p:cNvPr>
          <p:cNvSpPr>
            <a:spLocks noGrp="1"/>
          </p:cNvSpPr>
          <p:nvPr>
            <p:ph type="body" idx="1"/>
          </p:nvPr>
        </p:nvSpPr>
        <p:spPr>
          <a:xfrm>
            <a:off x="191063" y="507998"/>
            <a:ext cx="8841701" cy="4512359"/>
          </a:xfrm>
        </p:spPr>
        <p:txBody>
          <a:bodyPr/>
          <a:lstStyle/>
          <a:p>
            <a:pPr algn="just">
              <a:buFont typeface="+mj-lt"/>
              <a:buAutoNum type="arabicPeriod" startAt="8"/>
            </a:pPr>
            <a:r>
              <a:rPr lang="en-US" sz="1600" dirty="0">
                <a:latin typeface="Times New Roman" panose="02020603050405020304" pitchFamily="18" charset="0"/>
                <a:cs typeface="Times New Roman" panose="02020603050405020304" pitchFamily="18" charset="0"/>
              </a:rPr>
              <a:t>Figure 4.2 provides an </a:t>
            </a:r>
            <a:r>
              <a:rPr lang="en-US" sz="1600" b="1" dirty="0">
                <a:solidFill>
                  <a:srgbClr val="C00000"/>
                </a:solidFill>
                <a:latin typeface="Times New Roman" panose="02020603050405020304" pitchFamily="18" charset="0"/>
                <a:cs typeface="Times New Roman" panose="02020603050405020304" pitchFamily="18" charset="0"/>
              </a:rPr>
              <a:t>overall view of the components </a:t>
            </a:r>
            <a:r>
              <a:rPr lang="en-US" sz="1600" dirty="0">
                <a:latin typeface="Times New Roman" panose="02020603050405020304" pitchFamily="18" charset="0"/>
                <a:cs typeface="Times New Roman" panose="02020603050405020304" pitchFamily="18" charset="0"/>
              </a:rPr>
              <a:t>forming an </a:t>
            </a:r>
            <a:r>
              <a:rPr lang="en-US" sz="1600" b="1" dirty="0">
                <a:solidFill>
                  <a:srgbClr val="C00000"/>
                </a:solidFill>
                <a:latin typeface="Times New Roman" panose="02020603050405020304" pitchFamily="18" charset="0"/>
                <a:cs typeface="Times New Roman" panose="02020603050405020304" pitchFamily="18" charset="0"/>
              </a:rPr>
              <a:t>Infrastructure-as-a-Service solution. </a:t>
            </a:r>
            <a:r>
              <a:rPr lang="en-US" sz="1600" dirty="0">
                <a:latin typeface="Times New Roman" panose="02020603050405020304" pitchFamily="18" charset="0"/>
                <a:cs typeface="Times New Roman" panose="02020603050405020304" pitchFamily="18" charset="0"/>
              </a:rPr>
              <a:t>It is possible to distinguish three principal layers: the physical infrastructure, the software management infrastructure, and the user interface. </a:t>
            </a:r>
          </a:p>
          <a:p>
            <a:pPr algn="just">
              <a:buFont typeface="+mj-lt"/>
              <a:buAutoNum type="arabicPeriod" startAt="8"/>
            </a:pPr>
            <a:r>
              <a:rPr lang="en-US" sz="1600" b="1" dirty="0">
                <a:solidFill>
                  <a:srgbClr val="C00000"/>
                </a:solidFill>
                <a:latin typeface="Times New Roman" panose="02020603050405020304" pitchFamily="18" charset="0"/>
                <a:cs typeface="Times New Roman" panose="02020603050405020304" pitchFamily="18" charset="0"/>
              </a:rPr>
              <a:t>At the top layer</a:t>
            </a:r>
            <a:r>
              <a:rPr lang="en-US" sz="1600"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the user interface provides </a:t>
            </a:r>
            <a:r>
              <a:rPr lang="en-US" sz="1600" dirty="0">
                <a:latin typeface="Times New Roman" panose="02020603050405020304" pitchFamily="18" charset="0"/>
                <a:cs typeface="Times New Roman" panose="02020603050405020304" pitchFamily="18" charset="0"/>
              </a:rPr>
              <a:t>access to the services exposed by the software management infrastructure. </a:t>
            </a:r>
          </a:p>
          <a:p>
            <a:pPr algn="just">
              <a:buFont typeface="+mj-lt"/>
              <a:buAutoNum type="arabicPeriod" startAt="8"/>
            </a:pPr>
            <a:r>
              <a:rPr lang="en-US" sz="1600" dirty="0">
                <a:latin typeface="Times New Roman" panose="02020603050405020304" pitchFamily="18" charset="0"/>
                <a:cs typeface="Times New Roman" panose="02020603050405020304" pitchFamily="18" charset="0"/>
              </a:rPr>
              <a:t> Such an </a:t>
            </a:r>
            <a:r>
              <a:rPr lang="en-US" sz="1600" b="1" dirty="0">
                <a:solidFill>
                  <a:srgbClr val="C00000"/>
                </a:solidFill>
                <a:latin typeface="Times New Roman" panose="02020603050405020304" pitchFamily="18" charset="0"/>
                <a:cs typeface="Times New Roman" panose="02020603050405020304" pitchFamily="18" charset="0"/>
              </a:rPr>
              <a:t>interface is generally based on Web 2.0 technologies: </a:t>
            </a:r>
            <a:r>
              <a:rPr lang="en-US" sz="1600" dirty="0">
                <a:latin typeface="Times New Roman" panose="02020603050405020304" pitchFamily="18" charset="0"/>
                <a:cs typeface="Times New Roman" panose="02020603050405020304" pitchFamily="18" charset="0"/>
              </a:rPr>
              <a:t>Web services, RESTful APIs, and mash-ups. </a:t>
            </a:r>
          </a:p>
          <a:p>
            <a:pPr algn="just">
              <a:buFont typeface="+mj-lt"/>
              <a:buAutoNum type="arabicPeriod" startAt="8"/>
            </a:pPr>
            <a:r>
              <a:rPr lang="en-US" sz="1600" dirty="0">
                <a:latin typeface="Times New Roman" panose="02020603050405020304" pitchFamily="18" charset="0"/>
                <a:cs typeface="Times New Roman" panose="02020603050405020304" pitchFamily="18" charset="0"/>
              </a:rPr>
              <a:t> These technologies </a:t>
            </a:r>
            <a:r>
              <a:rPr lang="en-US" sz="1600" b="1" dirty="0">
                <a:solidFill>
                  <a:srgbClr val="C00000"/>
                </a:solidFill>
                <a:latin typeface="Times New Roman" panose="02020603050405020304" pitchFamily="18" charset="0"/>
                <a:cs typeface="Times New Roman" panose="02020603050405020304" pitchFamily="18" charset="0"/>
              </a:rPr>
              <a:t>allow either applications or final users to access</a:t>
            </a:r>
            <a:r>
              <a:rPr lang="en-US" sz="1600"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the services </a:t>
            </a:r>
            <a:r>
              <a:rPr lang="en-US" sz="1600" dirty="0">
                <a:latin typeface="Times New Roman" panose="02020603050405020304" pitchFamily="18" charset="0"/>
                <a:cs typeface="Times New Roman" panose="02020603050405020304" pitchFamily="18" charset="0"/>
              </a:rPr>
              <a:t>exposed by the underlying infrastructure. </a:t>
            </a:r>
          </a:p>
          <a:p>
            <a:pPr algn="just">
              <a:buFont typeface="+mj-lt"/>
              <a:buAutoNum type="arabicPeriod" startAt="8"/>
            </a:pPr>
            <a:r>
              <a:rPr lang="en-US" sz="1600" b="1" dirty="0">
                <a:solidFill>
                  <a:srgbClr val="C00000"/>
                </a:solidFill>
                <a:latin typeface="Times New Roman" panose="02020603050405020304" pitchFamily="18" charset="0"/>
                <a:cs typeface="Times New Roman" panose="02020603050405020304" pitchFamily="18" charset="0"/>
              </a:rPr>
              <a:t> Web 2.0 applications allow developing full-featured management consoles </a:t>
            </a:r>
            <a:r>
              <a:rPr lang="en-US" sz="1600" dirty="0">
                <a:latin typeface="Times New Roman" panose="02020603050405020304" pitchFamily="18" charset="0"/>
                <a:cs typeface="Times New Roman" panose="02020603050405020304" pitchFamily="18" charset="0"/>
              </a:rPr>
              <a:t>completely hosted in a browser or a Web page. </a:t>
            </a:r>
          </a:p>
          <a:p>
            <a:pPr algn="just">
              <a:buFont typeface="+mj-lt"/>
              <a:buAutoNum type="arabicPeriod" startAt="8"/>
            </a:pPr>
            <a:r>
              <a:rPr lang="en-US" sz="1600" b="1" dirty="0">
                <a:solidFill>
                  <a:srgbClr val="C00000"/>
                </a:solidFill>
                <a:latin typeface="Times New Roman" panose="02020603050405020304" pitchFamily="18" charset="0"/>
                <a:cs typeface="Times New Roman" panose="02020603050405020304" pitchFamily="18" charset="0"/>
              </a:rPr>
              <a:t> Web services and RESTful APIs allow programs to interact with the service without human intervention, </a:t>
            </a:r>
            <a:r>
              <a:rPr lang="en-US" sz="1600" dirty="0">
                <a:latin typeface="Times New Roman" panose="02020603050405020304" pitchFamily="18" charset="0"/>
                <a:cs typeface="Times New Roman" panose="02020603050405020304" pitchFamily="18" charset="0"/>
              </a:rPr>
              <a:t>thus providing complete integration within a software system. </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76DE438-E0F8-4EE4-8999-94A1869E5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465147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223-B9ED-4BCA-9698-00D403E1F191}"/>
              </a:ext>
            </a:extLst>
          </p:cNvPr>
          <p:cNvSpPr>
            <a:spLocks noGrp="1"/>
          </p:cNvSpPr>
          <p:nvPr>
            <p:ph type="title"/>
          </p:nvPr>
        </p:nvSpPr>
        <p:spPr>
          <a:xfrm>
            <a:off x="278150" y="172359"/>
            <a:ext cx="7571700" cy="460154"/>
          </a:xfrm>
        </p:spPr>
        <p:txBody>
          <a:bodyPr/>
          <a:lstStyle/>
          <a:p>
            <a:r>
              <a:rPr lang="en-IN" b="1" dirty="0"/>
              <a:t>Infrastructure- and hardware-as-a-service (cont..)</a:t>
            </a:r>
          </a:p>
        </p:txBody>
      </p:sp>
      <p:sp>
        <p:nvSpPr>
          <p:cNvPr id="4" name="Slide Number Placeholder 3">
            <a:extLst>
              <a:ext uri="{FF2B5EF4-FFF2-40B4-BE49-F238E27FC236}">
                <a16:creationId xmlns:a16="http://schemas.microsoft.com/office/drawing/2014/main" id="{F4A104C8-72E6-48FC-9210-55B3F8EE97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8" name="Picture 7">
            <a:extLst>
              <a:ext uri="{FF2B5EF4-FFF2-40B4-BE49-F238E27FC236}">
                <a16:creationId xmlns:a16="http://schemas.microsoft.com/office/drawing/2014/main" id="{93D62C77-72BE-4986-8E63-AB44345F8861}"/>
              </a:ext>
            </a:extLst>
          </p:cNvPr>
          <p:cNvPicPr>
            <a:picLocks noChangeAspect="1"/>
          </p:cNvPicPr>
          <p:nvPr/>
        </p:nvPicPr>
        <p:blipFill rotWithShape="1">
          <a:blip r:embed="rId2"/>
          <a:srcRect l="26111" t="16367" r="26270" b="18306"/>
          <a:stretch/>
        </p:blipFill>
        <p:spPr>
          <a:xfrm>
            <a:off x="581183" y="632513"/>
            <a:ext cx="7823201" cy="4231761"/>
          </a:xfrm>
          <a:prstGeom prst="rect">
            <a:avLst/>
          </a:prstGeom>
        </p:spPr>
      </p:pic>
    </p:spTree>
    <p:extLst>
      <p:ext uri="{BB962C8B-B14F-4D97-AF65-F5344CB8AC3E}">
        <p14:creationId xmlns:p14="http://schemas.microsoft.com/office/powerpoint/2010/main" val="3901190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8B3B-6CBA-4A20-9C3C-1F92F2113CAA}"/>
              </a:ext>
            </a:extLst>
          </p:cNvPr>
          <p:cNvSpPr>
            <a:spLocks noGrp="1"/>
          </p:cNvSpPr>
          <p:nvPr>
            <p:ph type="title"/>
          </p:nvPr>
        </p:nvSpPr>
        <p:spPr>
          <a:xfrm>
            <a:off x="116114" y="182335"/>
            <a:ext cx="7571700" cy="319315"/>
          </a:xfrm>
        </p:spPr>
        <p:txBody>
          <a:bodyPr/>
          <a:lstStyle/>
          <a:p>
            <a:r>
              <a:rPr lang="en-IN" b="1" dirty="0"/>
              <a:t>Infrastructure- and hardware-as-a-service (cont..)</a:t>
            </a:r>
            <a:endParaRPr lang="en-IN" dirty="0"/>
          </a:p>
        </p:txBody>
      </p:sp>
      <p:sp>
        <p:nvSpPr>
          <p:cNvPr id="3" name="Text Placeholder 2">
            <a:extLst>
              <a:ext uri="{FF2B5EF4-FFF2-40B4-BE49-F238E27FC236}">
                <a16:creationId xmlns:a16="http://schemas.microsoft.com/office/drawing/2014/main" id="{C2F0A7C1-9BA1-4094-AD2F-E4B970669696}"/>
              </a:ext>
            </a:extLst>
          </p:cNvPr>
          <p:cNvSpPr>
            <a:spLocks noGrp="1"/>
          </p:cNvSpPr>
          <p:nvPr>
            <p:ph type="body" idx="1"/>
          </p:nvPr>
        </p:nvSpPr>
        <p:spPr>
          <a:xfrm>
            <a:off x="58057" y="377371"/>
            <a:ext cx="9027886" cy="4659086"/>
          </a:xfrm>
        </p:spPr>
        <p:txBody>
          <a:bodyPr/>
          <a:lstStyle/>
          <a:p>
            <a:pPr algn="just">
              <a:buFont typeface="+mj-lt"/>
              <a:buAutoNum type="arabicPeriod" startAt="14"/>
            </a:pPr>
            <a:r>
              <a:rPr lang="en-US" sz="15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particular, management of the virtual machines is the most important function performed by this layer. </a:t>
            </a:r>
          </a:p>
          <a:p>
            <a:pPr algn="just">
              <a:buFont typeface="+mj-lt"/>
              <a:buAutoNum type="arabicPeriod" startAt="14"/>
            </a:pPr>
            <a:r>
              <a:rPr lang="en-US" sz="1600" dirty="0">
                <a:latin typeface="Times New Roman" panose="02020603050405020304" pitchFamily="18" charset="0"/>
                <a:cs typeface="Times New Roman" panose="02020603050405020304" pitchFamily="18" charset="0"/>
              </a:rPr>
              <a:t> A central role is played by the scheduler, which is in charge of allocating the execution of virtual machine instances. The scheduler interacts with the other components that perform a variety of tasks:</a:t>
            </a:r>
          </a:p>
          <a:p>
            <a:pPr marL="76200" indent="0" algn="just">
              <a:buNone/>
            </a:pPr>
            <a:endParaRPr lang="en-US"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1800" b="1" i="1" dirty="0"/>
              <a:t>The </a:t>
            </a:r>
            <a:r>
              <a:rPr lang="en-US" sz="1800" b="1" i="1" dirty="0">
                <a:solidFill>
                  <a:srgbClr val="C00000"/>
                </a:solidFill>
              </a:rPr>
              <a:t>pricing and billing component </a:t>
            </a:r>
            <a:r>
              <a:rPr lang="en-US" sz="1800" b="1" i="1" dirty="0"/>
              <a:t>takes care of the cost of executing each virtual machine instance and maintains data that will be used to charge the user. </a:t>
            </a:r>
          </a:p>
          <a:p>
            <a:pPr algn="just">
              <a:buFont typeface="Wingdings" panose="05000000000000000000" pitchFamily="2" charset="2"/>
              <a:buChar char="ü"/>
            </a:pPr>
            <a:r>
              <a:rPr lang="en-US" sz="1800" b="1" i="1" dirty="0"/>
              <a:t>The </a:t>
            </a:r>
            <a:r>
              <a:rPr lang="en-US" sz="1800" b="1" i="1" dirty="0">
                <a:solidFill>
                  <a:srgbClr val="C00000"/>
                </a:solidFill>
              </a:rPr>
              <a:t>monitoring component </a:t>
            </a:r>
            <a:r>
              <a:rPr lang="en-US" sz="1800" b="1" i="1" dirty="0"/>
              <a:t>tracks the execution of each virtual machine instance and maintains data required for reporting and analyzing the performance of the system. </a:t>
            </a:r>
          </a:p>
          <a:p>
            <a:pPr algn="just">
              <a:buFont typeface="Wingdings" panose="05000000000000000000" pitchFamily="2" charset="2"/>
              <a:buChar char="ü"/>
            </a:pPr>
            <a:r>
              <a:rPr lang="en-US" sz="1800" b="1" i="1" dirty="0"/>
              <a:t>The </a:t>
            </a:r>
            <a:r>
              <a:rPr lang="en-US" sz="1800" b="1" i="1" dirty="0">
                <a:solidFill>
                  <a:srgbClr val="C00000"/>
                </a:solidFill>
              </a:rPr>
              <a:t>reservation component </a:t>
            </a:r>
            <a:r>
              <a:rPr lang="en-US" sz="1800" b="1" i="1" dirty="0"/>
              <a:t>stores the information of all the virtual machine instances that have been executed or that will be executed in the future. </a:t>
            </a:r>
          </a:p>
          <a:p>
            <a:pPr algn="just">
              <a:buFont typeface="Wingdings" panose="05000000000000000000" pitchFamily="2" charset="2"/>
              <a:buChar char="ü"/>
            </a:pPr>
            <a:r>
              <a:rPr lang="en-US" sz="1800" b="1" i="1" dirty="0"/>
              <a:t>If support for QoS-based execution is provided, a </a:t>
            </a:r>
            <a:r>
              <a:rPr lang="en-US" sz="1800" b="1" i="1" dirty="0">
                <a:solidFill>
                  <a:srgbClr val="C00000"/>
                </a:solidFill>
              </a:rPr>
              <a:t>QoS/SLA management component </a:t>
            </a:r>
            <a:r>
              <a:rPr lang="en-US" sz="1800" b="1" i="1" dirty="0"/>
              <a:t>will maintain a repository of all the SLAs made with the users; together with the </a:t>
            </a:r>
            <a:r>
              <a:rPr lang="en-US" sz="1800" b="1" i="1" dirty="0">
                <a:solidFill>
                  <a:srgbClr val="C00000"/>
                </a:solidFill>
              </a:rPr>
              <a:t>monitoring component</a:t>
            </a:r>
            <a:r>
              <a:rPr lang="en-US" sz="1800" b="1" i="1" dirty="0"/>
              <a:t>, this component is used to ensure that a given virtual machine instance is executed with the desired quality of service. </a:t>
            </a:r>
          </a:p>
          <a:p>
            <a:pPr algn="just">
              <a:buFont typeface="+mj-lt"/>
              <a:buAutoNum type="arabicPeriod" startAt="14"/>
            </a:pPr>
            <a:endParaRPr lang="en-US" sz="1600" dirty="0">
              <a:latin typeface="Times New Roman" panose="02020603050405020304" pitchFamily="18" charset="0"/>
              <a:cs typeface="Times New Roman" panose="02020603050405020304" pitchFamily="18" charset="0"/>
            </a:endParaRPr>
          </a:p>
          <a:p>
            <a:pPr algn="just">
              <a:buFont typeface="+mj-lt"/>
              <a:buAutoNum type="arabicPeriod" startAt="14"/>
            </a:pPr>
            <a:endParaRPr lang="en-US" sz="1600" dirty="0">
              <a:latin typeface="Times New Roman" panose="02020603050405020304" pitchFamily="18" charset="0"/>
              <a:cs typeface="Times New Roman" panose="02020603050405020304" pitchFamily="18" charset="0"/>
            </a:endParaRPr>
          </a:p>
          <a:p>
            <a:pPr algn="just">
              <a:buFont typeface="+mj-lt"/>
              <a:buAutoNum type="arabicPeriod" startAt="14"/>
            </a:pPr>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2C1365F-F816-4D80-943E-67F42E23A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25799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7267" y="389341"/>
            <a:ext cx="8347340" cy="4360510"/>
          </a:xfrm>
        </p:spPr>
        <p:txBody>
          <a:bodyPr/>
          <a:lstStyle/>
          <a:p>
            <a:pPr algn="just"/>
            <a:r>
              <a:rPr lang="en-IN" sz="2000" dirty="0"/>
              <a:t>In such a model, users access services based on their requirements without regard to where the services are hosted. This model has been referred to as </a:t>
            </a:r>
            <a:r>
              <a:rPr lang="en-IN" sz="2000" dirty="0">
                <a:solidFill>
                  <a:srgbClr val="C00000"/>
                </a:solidFill>
              </a:rPr>
              <a:t>utility computing </a:t>
            </a:r>
            <a:r>
              <a:rPr lang="en-IN" sz="2000" dirty="0"/>
              <a:t>or, recently (since 2007), as </a:t>
            </a:r>
            <a:r>
              <a:rPr lang="en-IN" sz="2000" dirty="0">
                <a:solidFill>
                  <a:srgbClr val="C00000"/>
                </a:solidFill>
              </a:rPr>
              <a:t>cloud computing.</a:t>
            </a:r>
          </a:p>
          <a:p>
            <a:pPr algn="just"/>
            <a:endParaRPr lang="en-IN" sz="2000" dirty="0">
              <a:solidFill>
                <a:srgbClr val="C00000"/>
              </a:solidFill>
            </a:endParaRPr>
          </a:p>
          <a:p>
            <a:pPr algn="just"/>
            <a:r>
              <a:rPr lang="en-IN" sz="2000" dirty="0">
                <a:solidFill>
                  <a:srgbClr val="C00000"/>
                </a:solidFill>
              </a:rPr>
              <a:t>Cloud computing </a:t>
            </a:r>
            <a:r>
              <a:rPr lang="en-IN" sz="2000" dirty="0"/>
              <a:t>allows renting infrastructure, runtime environments, and services on a pay-per-use basis.</a:t>
            </a:r>
          </a:p>
          <a:p>
            <a:pPr algn="just"/>
            <a:endParaRPr lang="en-IN" sz="2000" dirty="0"/>
          </a:p>
          <a:p>
            <a:pPr algn="just"/>
            <a:r>
              <a:rPr lang="en-IN" sz="2000" dirty="0">
                <a:solidFill>
                  <a:srgbClr val="C00000"/>
                </a:solidFill>
              </a:rPr>
              <a:t>End users </a:t>
            </a:r>
            <a:r>
              <a:rPr lang="en-IN" sz="2000" dirty="0"/>
              <a:t>leveraging cloud computing services can access their </a:t>
            </a:r>
            <a:r>
              <a:rPr lang="en-IN" sz="2000" i="1" dirty="0">
                <a:solidFill>
                  <a:srgbClr val="C00000"/>
                </a:solidFill>
              </a:rPr>
              <a:t>documents and data anytime, anywhere, and from any device </a:t>
            </a:r>
            <a:r>
              <a:rPr lang="en-IN" sz="2000" dirty="0"/>
              <a:t>connected to the Internet.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496508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38C8-BD70-43B7-A2F4-C8C647BE472E}"/>
              </a:ext>
            </a:extLst>
          </p:cNvPr>
          <p:cNvSpPr>
            <a:spLocks noGrp="1"/>
          </p:cNvSpPr>
          <p:nvPr>
            <p:ph type="title"/>
          </p:nvPr>
        </p:nvSpPr>
        <p:spPr>
          <a:xfrm>
            <a:off x="191064" y="90406"/>
            <a:ext cx="7571700" cy="453880"/>
          </a:xfrm>
        </p:spPr>
        <p:txBody>
          <a:bodyPr/>
          <a:lstStyle/>
          <a:p>
            <a:r>
              <a:rPr lang="en-IN" b="1" dirty="0"/>
              <a:t>Infrastructure- and hardware-as-a-service (cont..)</a:t>
            </a:r>
            <a:endParaRPr lang="en-IN" dirty="0"/>
          </a:p>
        </p:txBody>
      </p:sp>
      <p:sp>
        <p:nvSpPr>
          <p:cNvPr id="3" name="Text Placeholder 2">
            <a:extLst>
              <a:ext uri="{FF2B5EF4-FFF2-40B4-BE49-F238E27FC236}">
                <a16:creationId xmlns:a16="http://schemas.microsoft.com/office/drawing/2014/main" id="{F37C8678-4D0B-492E-A856-AEBE28F6741F}"/>
              </a:ext>
            </a:extLst>
          </p:cNvPr>
          <p:cNvSpPr>
            <a:spLocks noGrp="1"/>
          </p:cNvSpPr>
          <p:nvPr>
            <p:ph type="body" idx="1"/>
          </p:nvPr>
        </p:nvSpPr>
        <p:spPr>
          <a:xfrm>
            <a:off x="191064" y="702899"/>
            <a:ext cx="8762020" cy="4115843"/>
          </a:xfrm>
        </p:spPr>
        <p:txBody>
          <a:bodyPr/>
          <a:lstStyle/>
          <a:p>
            <a:pPr algn="just">
              <a:buFont typeface="Wingdings" panose="05000000000000000000" pitchFamily="2" charset="2"/>
              <a:buChar char="ü"/>
            </a:pPr>
            <a:r>
              <a:rPr lang="en-US" sz="1800" b="1" i="1" dirty="0"/>
              <a:t>The </a:t>
            </a:r>
            <a:r>
              <a:rPr lang="en-US" sz="1800" b="1" i="1" dirty="0">
                <a:solidFill>
                  <a:srgbClr val="C00000"/>
                </a:solidFill>
              </a:rPr>
              <a:t>VM repository component </a:t>
            </a:r>
            <a:r>
              <a:rPr lang="en-US" sz="1800" b="1" i="1" dirty="0"/>
              <a:t>provides a catalog of virtual machine images that users can use to create virtual instances. Some implementations also allow users to upload their specific virtual machine images. </a:t>
            </a:r>
          </a:p>
          <a:p>
            <a:pPr algn="just">
              <a:buFont typeface="Wingdings" panose="05000000000000000000" pitchFamily="2" charset="2"/>
              <a:buChar char="ü"/>
            </a:pPr>
            <a:r>
              <a:rPr lang="en-US" sz="1800" b="1" i="1" dirty="0"/>
              <a:t>A </a:t>
            </a:r>
            <a:r>
              <a:rPr lang="en-US" sz="1800" b="1" i="1" dirty="0">
                <a:solidFill>
                  <a:srgbClr val="C00000"/>
                </a:solidFill>
              </a:rPr>
              <a:t>VM pool manager component </a:t>
            </a:r>
            <a:r>
              <a:rPr lang="en-US" sz="1800" b="1" i="1" dirty="0"/>
              <a:t>is responsible for keeping track of all the live instances. </a:t>
            </a:r>
          </a:p>
          <a:p>
            <a:pPr algn="just">
              <a:buFont typeface="Wingdings" panose="05000000000000000000" pitchFamily="2" charset="2"/>
              <a:buChar char="ü"/>
            </a:pPr>
            <a:r>
              <a:rPr lang="en-US" sz="1800" b="1" i="1" dirty="0"/>
              <a:t>Finally, if the system supports the integration of additional resources belonging to a third-party IaaS provider, a </a:t>
            </a:r>
            <a:r>
              <a:rPr lang="en-US" sz="1800" b="1" i="1" dirty="0">
                <a:solidFill>
                  <a:srgbClr val="C00000"/>
                </a:solidFill>
              </a:rPr>
              <a:t>provisioning component </a:t>
            </a:r>
            <a:r>
              <a:rPr lang="en-US" sz="1800" b="1" i="1" dirty="0"/>
              <a:t>interacts with the scheduler to provide a virtual machine instance that is external to the local physical infrastructure directly managed by the pool.</a:t>
            </a:r>
            <a:endParaRPr lang="en-US" sz="1800" b="1" i="1"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B8AC2E3A-9631-4409-92AA-59546844CD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553482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2" y="170121"/>
            <a:ext cx="8304029" cy="4816549"/>
          </a:xfrm>
          <a:prstGeom prst="rect">
            <a:avLst/>
          </a:prstGeom>
        </p:spPr>
      </p:pic>
    </p:spTree>
    <p:extLst>
      <p:ext uri="{BB962C8B-B14F-4D97-AF65-F5344CB8AC3E}">
        <p14:creationId xmlns:p14="http://schemas.microsoft.com/office/powerpoint/2010/main" val="3123207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90" y="159262"/>
            <a:ext cx="7571700" cy="702600"/>
          </a:xfrm>
        </p:spPr>
        <p:txBody>
          <a:bodyPr/>
          <a:lstStyle/>
          <a:p>
            <a:r>
              <a:rPr lang="en-US" b="1" dirty="0"/>
              <a:t>Essential characteristics that identify a PaaS solution:</a:t>
            </a:r>
            <a:endParaRPr lang="en-IN" b="1" dirty="0"/>
          </a:p>
        </p:txBody>
      </p:sp>
      <p:sp>
        <p:nvSpPr>
          <p:cNvPr id="3" name="Text Placeholder 2"/>
          <p:cNvSpPr>
            <a:spLocks noGrp="1"/>
          </p:cNvSpPr>
          <p:nvPr>
            <p:ph type="body" idx="1"/>
          </p:nvPr>
        </p:nvSpPr>
        <p:spPr>
          <a:xfrm>
            <a:off x="148856" y="861864"/>
            <a:ext cx="8804228" cy="3072184"/>
          </a:xfrm>
        </p:spPr>
        <p:txBody>
          <a:bodyPr/>
          <a:lstStyle/>
          <a:p>
            <a:pPr algn="just"/>
            <a:r>
              <a:rPr lang="en-US" sz="1200" b="1" dirty="0">
                <a:solidFill>
                  <a:srgbClr val="C00000"/>
                </a:solidFill>
                <a:latin typeface="Times New Roman" panose="02020603050405020304" pitchFamily="18" charset="0"/>
                <a:cs typeface="Times New Roman" panose="02020603050405020304" pitchFamily="18" charset="0"/>
              </a:rPr>
              <a:t>Runtime framework</a:t>
            </a:r>
            <a:r>
              <a:rPr lang="en-US" sz="1200" dirty="0">
                <a:solidFill>
                  <a:srgbClr val="C0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This framework represents the “software stack” of the PaaS model and the most intuitive aspect that comes to people’s minds when they refer to PaaS solutions. The runtime framework executes end-user code according to the policies set by the user and the provider. </a:t>
            </a:r>
          </a:p>
          <a:p>
            <a:pPr algn="just"/>
            <a:r>
              <a:rPr lang="en-US" sz="1200" b="1" dirty="0">
                <a:solidFill>
                  <a:srgbClr val="C00000"/>
                </a:solidFill>
                <a:latin typeface="Times New Roman" panose="02020603050405020304" pitchFamily="18" charset="0"/>
                <a:cs typeface="Times New Roman" panose="02020603050405020304" pitchFamily="18" charset="0"/>
              </a:rPr>
              <a:t>Abstraction. </a:t>
            </a:r>
            <a:r>
              <a:rPr lang="en-US" sz="1200" dirty="0">
                <a:latin typeface="Times New Roman" panose="02020603050405020304" pitchFamily="18" charset="0"/>
                <a:cs typeface="Times New Roman" panose="02020603050405020304" pitchFamily="18" charset="0"/>
              </a:rPr>
              <a:t>PaaS solutions offer a way to deploy and manage applications on the cloud rather than a bunch of virtual machines on top of which the IT infrastructure is built and configured. </a:t>
            </a:r>
          </a:p>
          <a:p>
            <a:pPr algn="just"/>
            <a:r>
              <a:rPr lang="en-US" sz="1200" b="1" dirty="0">
                <a:solidFill>
                  <a:srgbClr val="C00000"/>
                </a:solidFill>
                <a:latin typeface="Times New Roman" panose="02020603050405020304" pitchFamily="18" charset="0"/>
                <a:cs typeface="Times New Roman" panose="02020603050405020304" pitchFamily="18" charset="0"/>
              </a:rPr>
              <a:t>Automation. </a:t>
            </a:r>
            <a:r>
              <a:rPr lang="en-US" sz="1200" dirty="0">
                <a:latin typeface="Times New Roman" panose="02020603050405020304" pitchFamily="18" charset="0"/>
                <a:cs typeface="Times New Roman" panose="02020603050405020304" pitchFamily="18" charset="0"/>
              </a:rPr>
              <a:t>PaaS environments automate the process of deploying applications to the infrastructure, scaling them by provisioning additional resources when needed. This process is performed automatically and according to the SLA made between the customers and the provider. </a:t>
            </a:r>
          </a:p>
          <a:p>
            <a:pPr algn="just"/>
            <a:r>
              <a:rPr lang="en-US" sz="1200" b="1" dirty="0">
                <a:solidFill>
                  <a:srgbClr val="C00000"/>
                </a:solidFill>
                <a:latin typeface="Times New Roman" panose="02020603050405020304" pitchFamily="18" charset="0"/>
                <a:cs typeface="Times New Roman" panose="02020603050405020304" pitchFamily="18" charset="0"/>
              </a:rPr>
              <a:t>Cloud services. </a:t>
            </a:r>
            <a:r>
              <a:rPr lang="en-US" sz="1200" dirty="0">
                <a:latin typeface="Times New Roman" panose="02020603050405020304" pitchFamily="18" charset="0"/>
                <a:cs typeface="Times New Roman" panose="02020603050405020304" pitchFamily="18" charset="0"/>
              </a:rPr>
              <a:t>PaaS offerings provide developers and architects with services and APIs, helping them to simplify the creation and delivery of elastic and highly available cloud applications. These services are the key differentiators among competing PaaS solutions and generally include specific components for developing applications, advanced services for application monitoring, management, and reporting.</a:t>
            </a:r>
            <a:endParaRPr lang="en-IN"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418327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6" y="0"/>
            <a:ext cx="8675187" cy="5143500"/>
          </a:xfrm>
          <a:prstGeom prst="rect">
            <a:avLst/>
          </a:prstGeom>
        </p:spPr>
      </p:pic>
    </p:spTree>
    <p:extLst>
      <p:ext uri="{BB962C8B-B14F-4D97-AF65-F5344CB8AC3E}">
        <p14:creationId xmlns:p14="http://schemas.microsoft.com/office/powerpoint/2010/main" val="3719419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582" y="100923"/>
            <a:ext cx="7571700" cy="702600"/>
          </a:xfrm>
        </p:spPr>
        <p:txBody>
          <a:bodyPr/>
          <a:lstStyle/>
          <a:p>
            <a:r>
              <a:rPr lang="en-US" b="1" dirty="0"/>
              <a:t>3. Software as a Service (SaaS)</a:t>
            </a:r>
            <a:endParaRPr lang="en-IN" b="1" dirty="0"/>
          </a:p>
        </p:txBody>
      </p:sp>
      <p:sp>
        <p:nvSpPr>
          <p:cNvPr id="3" name="Text Placeholder 2"/>
          <p:cNvSpPr>
            <a:spLocks noGrp="1"/>
          </p:cNvSpPr>
          <p:nvPr>
            <p:ph type="body" idx="1"/>
          </p:nvPr>
        </p:nvSpPr>
        <p:spPr>
          <a:xfrm>
            <a:off x="223284" y="978195"/>
            <a:ext cx="8134566" cy="3857105"/>
          </a:xfrm>
        </p:spPr>
        <p:txBody>
          <a:bodyPr/>
          <a:lstStyle/>
          <a:p>
            <a:pPr algn="just"/>
            <a:r>
              <a:rPr lang="en-US" sz="2000" b="1" dirty="0">
                <a:solidFill>
                  <a:srgbClr val="C00000"/>
                </a:solidFill>
                <a:latin typeface="Times New Roman" panose="02020603050405020304" pitchFamily="18" charset="0"/>
                <a:cs typeface="Times New Roman" panose="02020603050405020304" pitchFamily="18" charset="0"/>
              </a:rPr>
              <a:t>Software-as-a-Service (SaaS) </a:t>
            </a:r>
            <a:r>
              <a:rPr lang="en-US" sz="2000" dirty="0">
                <a:latin typeface="Times New Roman" panose="02020603050405020304" pitchFamily="18" charset="0"/>
                <a:cs typeface="Times New Roman" panose="02020603050405020304" pitchFamily="18" charset="0"/>
              </a:rPr>
              <a:t>is a software delivery model that provides access to applications through the Internet as a Web-based service.</a:t>
            </a:r>
          </a:p>
          <a:p>
            <a:pPr algn="just"/>
            <a:r>
              <a:rPr lang="en-US" sz="2000" dirty="0">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SaaS model </a:t>
            </a:r>
            <a:r>
              <a:rPr lang="en-US" sz="2000" dirty="0">
                <a:latin typeface="Times New Roman" panose="02020603050405020304" pitchFamily="18" charset="0"/>
                <a:cs typeface="Times New Roman" panose="02020603050405020304" pitchFamily="18" charset="0"/>
              </a:rPr>
              <a:t>is attractive for applications serving a wide range of users and that can be </a:t>
            </a:r>
            <a:r>
              <a:rPr lang="en-US" sz="2000" b="1" dirty="0">
                <a:solidFill>
                  <a:srgbClr val="C00000"/>
                </a:solidFill>
                <a:latin typeface="Times New Roman" panose="02020603050405020304" pitchFamily="18" charset="0"/>
                <a:cs typeface="Times New Roman" panose="02020603050405020304" pitchFamily="18" charset="0"/>
              </a:rPr>
              <a:t>adapted to specific needs </a:t>
            </a:r>
            <a:r>
              <a:rPr lang="en-US" sz="2000" dirty="0">
                <a:latin typeface="Times New Roman" panose="02020603050405020304" pitchFamily="18" charset="0"/>
                <a:cs typeface="Times New Roman" panose="02020603050405020304" pitchFamily="18" charset="0"/>
              </a:rPr>
              <a:t>with little further </a:t>
            </a:r>
            <a:r>
              <a:rPr lang="en-US" sz="2000" b="1" dirty="0">
                <a:solidFill>
                  <a:srgbClr val="C00000"/>
                </a:solidFill>
                <a:latin typeface="Times New Roman" panose="02020603050405020304" pitchFamily="18" charset="0"/>
                <a:cs typeface="Times New Roman" panose="02020603050405020304" pitchFamily="18" charset="0"/>
              </a:rPr>
              <a:t>customization</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Every enterprise will have the same requirements for the basic features concerning </a:t>
            </a:r>
            <a:r>
              <a:rPr lang="en-US" sz="2000" b="1" dirty="0">
                <a:solidFill>
                  <a:srgbClr val="C00000"/>
                </a:solidFill>
                <a:latin typeface="Times New Roman" panose="02020603050405020304" pitchFamily="18" charset="0"/>
                <a:cs typeface="Times New Roman" panose="02020603050405020304" pitchFamily="18" charset="0"/>
              </a:rPr>
              <a:t>CRM and ERP</a:t>
            </a:r>
            <a:r>
              <a:rPr lang="en-US" sz="2000" dirty="0">
                <a:latin typeface="Times New Roman" panose="02020603050405020304" pitchFamily="18" charset="0"/>
                <a:cs typeface="Times New Roman" panose="02020603050405020304" pitchFamily="18" charset="0"/>
              </a:rPr>
              <a:t>; different needs can be satisfied with further </a:t>
            </a:r>
            <a:r>
              <a:rPr lang="en-US" sz="2000" b="1" dirty="0">
                <a:solidFill>
                  <a:srgbClr val="C00000"/>
                </a:solidFill>
                <a:latin typeface="Times New Roman" panose="02020603050405020304" pitchFamily="18" charset="0"/>
                <a:cs typeface="Times New Roman" panose="02020603050405020304" pitchFamily="18" charset="0"/>
              </a:rPr>
              <a:t>customization</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This scenario facilitates the development of software platforms that provide a general set of features and support specialization and </a:t>
            </a:r>
            <a:r>
              <a:rPr lang="en-US" sz="2000" b="1" dirty="0">
                <a:solidFill>
                  <a:srgbClr val="C00000"/>
                </a:solidFill>
                <a:latin typeface="Times New Roman" panose="02020603050405020304" pitchFamily="18" charset="0"/>
                <a:cs typeface="Times New Roman" panose="02020603050405020304" pitchFamily="18" charset="0"/>
              </a:rPr>
              <a:t>ease of integrating new components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666126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Software as a Service (SaaS) (cont..)</a:t>
            </a:r>
            <a:endParaRPr lang="en-IN" dirty="0"/>
          </a:p>
        </p:txBody>
      </p:sp>
      <p:sp>
        <p:nvSpPr>
          <p:cNvPr id="3" name="Text Placeholder 2"/>
          <p:cNvSpPr>
            <a:spLocks noGrp="1"/>
          </p:cNvSpPr>
          <p:nvPr>
            <p:ph type="body" idx="1"/>
          </p:nvPr>
        </p:nvSpPr>
        <p:spPr>
          <a:xfrm>
            <a:off x="226142" y="1010720"/>
            <a:ext cx="8726942" cy="3824580"/>
          </a:xfrm>
        </p:spPr>
        <p:txBody>
          <a:bodyPr/>
          <a:lstStyle/>
          <a:p>
            <a:pPr marL="76200" indent="0" algn="just">
              <a:buNone/>
            </a:pPr>
            <a:r>
              <a:rPr lang="en-US" sz="1600" b="1" i="1" dirty="0">
                <a:latin typeface="Times New Roman" panose="02020603050405020304" pitchFamily="18" charset="0"/>
                <a:cs typeface="Times New Roman" panose="02020603050405020304" pitchFamily="18" charset="0"/>
              </a:rPr>
              <a:t>The acronym SaaS was then coined in 2001 by the </a:t>
            </a:r>
            <a:r>
              <a:rPr lang="en-US" sz="1600" b="1" i="1" dirty="0">
                <a:solidFill>
                  <a:srgbClr val="C00000"/>
                </a:solidFill>
                <a:latin typeface="Times New Roman" panose="02020603050405020304" pitchFamily="18" charset="0"/>
                <a:cs typeface="Times New Roman" panose="02020603050405020304" pitchFamily="18" charset="0"/>
              </a:rPr>
              <a:t>Software Information &amp; Industry Association (SIIA) </a:t>
            </a:r>
            <a:r>
              <a:rPr lang="en-US" sz="1600" b="1" i="1" dirty="0">
                <a:latin typeface="Times New Roman" panose="02020603050405020304" pitchFamily="18" charset="0"/>
                <a:cs typeface="Times New Roman" panose="02020603050405020304" pitchFamily="18" charset="0"/>
              </a:rPr>
              <a:t>with the following connotation:</a:t>
            </a:r>
          </a:p>
          <a:p>
            <a:pPr marL="76200" indent="0" algn="just">
              <a:buNone/>
            </a:pPr>
            <a:endParaRPr lang="en-US" sz="1400" i="1" dirty="0">
              <a:latin typeface="Times New Roman" panose="02020603050405020304" pitchFamily="18" charset="0"/>
              <a:cs typeface="Times New Roman" panose="02020603050405020304" pitchFamily="18" charset="0"/>
            </a:endParaRPr>
          </a:p>
          <a:p>
            <a:pPr marL="76200" indent="0" algn="just">
              <a:buNone/>
            </a:pPr>
            <a:r>
              <a:rPr lang="en-US" sz="2000" b="1" i="1" dirty="0">
                <a:solidFill>
                  <a:srgbClr val="C00000"/>
                </a:solidFill>
                <a:latin typeface="Times New Roman" panose="02020603050405020304" pitchFamily="18" charset="0"/>
                <a:cs typeface="Times New Roman" panose="02020603050405020304" pitchFamily="18" charset="0"/>
              </a:rPr>
              <a:t>In the software as a service model, the application, or service, is deployed from a centralized datacenter across a network—Internet, Intranet, LAN, or VPN—providing access and use on a repetitive fee basis. Users “rent,” “subscribe to,” “are assigned,” or “are granted access to” the applications from a central provider. Business models vary according to the level to which the software is streamlined, to lower price and increase efficiency, or value-added through customization to further improve digitized business processes.</a:t>
            </a:r>
            <a:endParaRPr lang="en-IN" sz="2000"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3920344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Software as a Service (SaaS) (cont..)</a:t>
            </a:r>
            <a:endParaRPr lang="en-IN" dirty="0"/>
          </a:p>
        </p:txBody>
      </p:sp>
      <p:sp>
        <p:nvSpPr>
          <p:cNvPr id="3" name="Text Placeholder 2"/>
          <p:cNvSpPr>
            <a:spLocks noGrp="1"/>
          </p:cNvSpPr>
          <p:nvPr>
            <p:ph type="body" idx="1"/>
          </p:nvPr>
        </p:nvSpPr>
        <p:spPr/>
        <p:txBody>
          <a:bodyPr/>
          <a:lstStyle/>
          <a:p>
            <a:pPr marL="76200" indent="0" algn="just">
              <a:buNone/>
            </a:pPr>
            <a:r>
              <a:rPr lang="en-US" sz="1600" b="1" i="1" dirty="0">
                <a:latin typeface="Times New Roman" panose="02020603050405020304" pitchFamily="18" charset="0"/>
                <a:cs typeface="Times New Roman" panose="02020603050405020304" pitchFamily="18" charset="0"/>
              </a:rPr>
              <a:t>The analysis carried out by SIIA was mainly oriented to cover </a:t>
            </a:r>
            <a:r>
              <a:rPr lang="en-US" sz="1600" b="1" i="1" dirty="0">
                <a:solidFill>
                  <a:srgbClr val="C00000"/>
                </a:solidFill>
                <a:latin typeface="Times New Roman" panose="02020603050405020304" pitchFamily="18" charset="0"/>
                <a:cs typeface="Times New Roman" panose="02020603050405020304" pitchFamily="18" charset="0"/>
              </a:rPr>
              <a:t>application service providers (ASPs)</a:t>
            </a:r>
            <a:r>
              <a:rPr lang="en-US" sz="1600" b="1" i="1" dirty="0">
                <a:latin typeface="Times New Roman" panose="02020603050405020304" pitchFamily="18" charset="0"/>
                <a:cs typeface="Times New Roman" panose="02020603050405020304" pitchFamily="18" charset="0"/>
              </a:rPr>
              <a:t> and all their variations, which capture the concept of software applications consumed as a service in a broader sense. ASPs already had some of the core characteristics of SaaS: </a:t>
            </a:r>
          </a:p>
          <a:p>
            <a:pPr marL="76200" indent="0" algn="just">
              <a:buNone/>
            </a:pPr>
            <a:endParaRPr lang="en-US" sz="1600" dirty="0">
              <a:latin typeface="Times New Roman" panose="02020603050405020304" pitchFamily="18" charset="0"/>
              <a:cs typeface="Times New Roman" panose="02020603050405020304" pitchFamily="18" charset="0"/>
            </a:endParaRPr>
          </a:p>
          <a:p>
            <a:r>
              <a:rPr lang="en-US" sz="1800" b="1" i="1" dirty="0">
                <a:solidFill>
                  <a:srgbClr val="C00000"/>
                </a:solidFill>
                <a:latin typeface="Times New Roman" panose="02020603050405020304" pitchFamily="18" charset="0"/>
                <a:cs typeface="Times New Roman" panose="02020603050405020304" pitchFamily="18" charset="0"/>
              </a:rPr>
              <a:t>The product sold to customer is application access. </a:t>
            </a:r>
          </a:p>
          <a:p>
            <a:r>
              <a:rPr lang="en-US" sz="1800" b="1" i="1" dirty="0">
                <a:solidFill>
                  <a:srgbClr val="C00000"/>
                </a:solidFill>
                <a:latin typeface="Times New Roman" panose="02020603050405020304" pitchFamily="18" charset="0"/>
                <a:cs typeface="Times New Roman" panose="02020603050405020304" pitchFamily="18" charset="0"/>
              </a:rPr>
              <a:t>The application is centrally managed. </a:t>
            </a:r>
          </a:p>
          <a:p>
            <a:r>
              <a:rPr lang="en-US" sz="1800" b="1" i="1" dirty="0">
                <a:solidFill>
                  <a:srgbClr val="C00000"/>
                </a:solidFill>
                <a:latin typeface="Times New Roman" panose="02020603050405020304" pitchFamily="18" charset="0"/>
                <a:cs typeface="Times New Roman" panose="02020603050405020304" pitchFamily="18" charset="0"/>
              </a:rPr>
              <a:t>The service delivered is one-to-many. </a:t>
            </a:r>
          </a:p>
          <a:p>
            <a:r>
              <a:rPr lang="en-US" sz="1800" b="1" i="1" dirty="0">
                <a:solidFill>
                  <a:srgbClr val="C00000"/>
                </a:solidFill>
                <a:latin typeface="Times New Roman" panose="02020603050405020304" pitchFamily="18" charset="0"/>
                <a:cs typeface="Times New Roman" panose="02020603050405020304" pitchFamily="18" charset="0"/>
              </a:rPr>
              <a:t>The service delivered is an integrated solution, delivered on the contract which means provided as promised.</a:t>
            </a:r>
            <a:endParaRPr lang="en-IN" sz="1800"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641849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Software as a Service (SaaS) (cont..)</a:t>
            </a:r>
            <a:endParaRPr lang="en-IN" dirty="0"/>
          </a:p>
        </p:txBody>
      </p:sp>
      <p:sp>
        <p:nvSpPr>
          <p:cNvPr id="3" name="Text Placeholder 2"/>
          <p:cNvSpPr>
            <a:spLocks noGrp="1"/>
          </p:cNvSpPr>
          <p:nvPr>
            <p:ph type="body" idx="1"/>
          </p:nvPr>
        </p:nvSpPr>
        <p:spPr>
          <a:xfrm>
            <a:off x="324465" y="1010721"/>
            <a:ext cx="8628619" cy="3965316"/>
          </a:xfrm>
        </p:spPr>
        <p:txBody>
          <a:bodyPr/>
          <a:lstStyle/>
          <a:p>
            <a:pPr marL="76200" indent="0" algn="just">
              <a:buNone/>
            </a:pPr>
            <a:r>
              <a:rPr lang="en-US" sz="2000" dirty="0">
                <a:latin typeface="Times New Roman" panose="02020603050405020304" pitchFamily="18" charset="0"/>
                <a:cs typeface="Times New Roman" panose="02020603050405020304" pitchFamily="18" charset="0"/>
              </a:rPr>
              <a:t>Initially the SaaS model was of interest only for prime users and early adopters. The benefits delivered at that stage were the following:</a:t>
            </a:r>
          </a:p>
          <a:p>
            <a:pPr algn="just"/>
            <a:r>
              <a:rPr lang="en-US" sz="2000" b="1" i="1" dirty="0">
                <a:solidFill>
                  <a:srgbClr val="C00000"/>
                </a:solidFill>
                <a:latin typeface="Times New Roman" panose="02020603050405020304" pitchFamily="18" charset="0"/>
                <a:cs typeface="Times New Roman" panose="02020603050405020304" pitchFamily="18" charset="0"/>
              </a:rPr>
              <a:t>Software cost reduction and total cost of ownership (TCO) were paramount</a:t>
            </a:r>
          </a:p>
          <a:p>
            <a:pPr algn="just"/>
            <a:r>
              <a:rPr lang="en-US" sz="2000" b="1" i="1" dirty="0">
                <a:solidFill>
                  <a:srgbClr val="C00000"/>
                </a:solidFill>
                <a:latin typeface="Times New Roman" panose="02020603050405020304" pitchFamily="18" charset="0"/>
                <a:cs typeface="Times New Roman" panose="02020603050405020304" pitchFamily="18" charset="0"/>
              </a:rPr>
              <a:t>Service-level improvements</a:t>
            </a:r>
          </a:p>
          <a:p>
            <a:pPr algn="just"/>
            <a:r>
              <a:rPr lang="en-US" sz="2000" b="1" i="1" dirty="0">
                <a:solidFill>
                  <a:srgbClr val="C00000"/>
                </a:solidFill>
                <a:latin typeface="Times New Roman" panose="02020603050405020304" pitchFamily="18" charset="0"/>
                <a:cs typeface="Times New Roman" panose="02020603050405020304" pitchFamily="18" charset="0"/>
              </a:rPr>
              <a:t>Rapid implementation</a:t>
            </a:r>
          </a:p>
          <a:p>
            <a:pPr algn="just"/>
            <a:r>
              <a:rPr lang="en-US" sz="2000" b="1" i="1" dirty="0">
                <a:solidFill>
                  <a:srgbClr val="C00000"/>
                </a:solidFill>
                <a:latin typeface="Times New Roman" panose="02020603050405020304" pitchFamily="18" charset="0"/>
                <a:cs typeface="Times New Roman" panose="02020603050405020304" pitchFamily="18" charset="0"/>
              </a:rPr>
              <a:t>Standalone and configurable applications</a:t>
            </a:r>
          </a:p>
          <a:p>
            <a:pPr algn="just"/>
            <a:r>
              <a:rPr lang="en-US" sz="2000" b="1" i="1" dirty="0">
                <a:solidFill>
                  <a:srgbClr val="C00000"/>
                </a:solidFill>
                <a:latin typeface="Times New Roman" panose="02020603050405020304" pitchFamily="18" charset="0"/>
                <a:cs typeface="Times New Roman" panose="02020603050405020304" pitchFamily="18" charset="0"/>
              </a:rPr>
              <a:t>Rudimentary (Basic) application and data integration</a:t>
            </a:r>
          </a:p>
          <a:p>
            <a:pPr algn="just"/>
            <a:r>
              <a:rPr lang="en-US" sz="2000" b="1" i="1" dirty="0">
                <a:solidFill>
                  <a:srgbClr val="C00000"/>
                </a:solidFill>
                <a:latin typeface="Times New Roman" panose="02020603050405020304" pitchFamily="18" charset="0"/>
                <a:cs typeface="Times New Roman" panose="02020603050405020304" pitchFamily="18" charset="0"/>
              </a:rPr>
              <a:t>Subscription and pay-as-you-go (PAYG) pricing</a:t>
            </a:r>
            <a:endParaRPr lang="en-IN" sz="2000"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631558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88" y="137999"/>
            <a:ext cx="8709195" cy="702600"/>
          </a:xfrm>
        </p:spPr>
        <p:txBody>
          <a:bodyPr/>
          <a:lstStyle/>
          <a:p>
            <a:r>
              <a:rPr lang="en-IN" sz="2400" b="1" dirty="0"/>
              <a:t>III. Types of clouds</a:t>
            </a:r>
          </a:p>
        </p:txBody>
      </p:sp>
      <p:sp>
        <p:nvSpPr>
          <p:cNvPr id="3" name="Text Placeholder 2"/>
          <p:cNvSpPr>
            <a:spLocks noGrp="1"/>
          </p:cNvSpPr>
          <p:nvPr>
            <p:ph type="body" idx="1"/>
          </p:nvPr>
        </p:nvSpPr>
        <p:spPr>
          <a:xfrm>
            <a:off x="148857" y="1261700"/>
            <a:ext cx="8718696" cy="3573600"/>
          </a:xfrm>
        </p:spPr>
        <p:txBody>
          <a:bodyPr/>
          <a:lstStyle/>
          <a:p>
            <a:pPr algn="just"/>
            <a:r>
              <a:rPr lang="en-US" sz="2000" b="1" dirty="0">
                <a:solidFill>
                  <a:srgbClr val="C00000"/>
                </a:solidFill>
                <a:latin typeface="Times New Roman" panose="02020603050405020304" pitchFamily="18" charset="0"/>
                <a:cs typeface="Times New Roman" panose="02020603050405020304" pitchFamily="18" charset="0"/>
              </a:rPr>
              <a:t>Clouds build the infrastructure </a:t>
            </a:r>
            <a:r>
              <a:rPr lang="en-US" sz="2000" dirty="0">
                <a:latin typeface="Times New Roman" panose="02020603050405020304" pitchFamily="18" charset="0"/>
                <a:cs typeface="Times New Roman" panose="02020603050405020304" pitchFamily="18" charset="0"/>
              </a:rPr>
              <a:t>on top of which services are implemented and delivered to customers. Such infrastructures can be of different types and provide useful information about the nature and the services offered by the cloud.</a:t>
            </a:r>
          </a:p>
          <a:p>
            <a:pPr algn="just"/>
            <a:r>
              <a:rPr lang="en-US" sz="2000" dirty="0">
                <a:latin typeface="Times New Roman" panose="02020603050405020304" pitchFamily="18" charset="0"/>
                <a:cs typeface="Times New Roman" panose="02020603050405020304" pitchFamily="18" charset="0"/>
              </a:rPr>
              <a:t>It is then possible to differentiate four different types of cloud:</a:t>
            </a:r>
          </a:p>
          <a:p>
            <a:pPr algn="just">
              <a:buFont typeface="+mj-lt"/>
              <a:buAutoNum type="arabicPeriod"/>
            </a:pPr>
            <a:r>
              <a:rPr lang="en-US" b="1" i="1" dirty="0">
                <a:solidFill>
                  <a:srgbClr val="C00000"/>
                </a:solidFill>
                <a:latin typeface="Times New Roman" panose="02020603050405020304" pitchFamily="18" charset="0"/>
                <a:cs typeface="Times New Roman" panose="02020603050405020304" pitchFamily="18" charset="0"/>
              </a:rPr>
              <a:t>Public clouds</a:t>
            </a:r>
          </a:p>
          <a:p>
            <a:pPr algn="just">
              <a:buFont typeface="+mj-lt"/>
              <a:buAutoNum type="arabicPeriod"/>
            </a:pPr>
            <a:r>
              <a:rPr lang="en-US" b="1" i="1" dirty="0">
                <a:solidFill>
                  <a:srgbClr val="C00000"/>
                </a:solidFill>
                <a:latin typeface="Times New Roman" panose="02020603050405020304" pitchFamily="18" charset="0"/>
                <a:cs typeface="Times New Roman" panose="02020603050405020304" pitchFamily="18" charset="0"/>
              </a:rPr>
              <a:t>Private clouds</a:t>
            </a:r>
          </a:p>
          <a:p>
            <a:pPr algn="just">
              <a:buFont typeface="+mj-lt"/>
              <a:buAutoNum type="arabicPeriod"/>
            </a:pPr>
            <a:r>
              <a:rPr lang="en-US" b="1" i="1" dirty="0">
                <a:solidFill>
                  <a:srgbClr val="C00000"/>
                </a:solidFill>
                <a:latin typeface="Times New Roman" panose="02020603050405020304" pitchFamily="18" charset="0"/>
                <a:cs typeface="Times New Roman" panose="02020603050405020304" pitchFamily="18" charset="0"/>
              </a:rPr>
              <a:t>Hybrid or heterogeneous clouds</a:t>
            </a:r>
          </a:p>
          <a:p>
            <a:pPr algn="just">
              <a:buFont typeface="+mj-lt"/>
              <a:buAutoNum type="arabicPeriod"/>
            </a:pPr>
            <a:r>
              <a:rPr lang="en-US" b="1" i="1" dirty="0">
                <a:solidFill>
                  <a:srgbClr val="C00000"/>
                </a:solidFill>
                <a:latin typeface="Times New Roman" panose="02020603050405020304" pitchFamily="18" charset="0"/>
                <a:cs typeface="Times New Roman" panose="02020603050405020304" pitchFamily="18" charset="0"/>
              </a:rPr>
              <a:t>Community clouds</a:t>
            </a:r>
            <a:endParaRPr lang="en-IN"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257586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71E937-B074-B043-848C-B7CFD455AD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59</a:t>
            </a:fld>
            <a:endParaRPr lang="en"/>
          </a:p>
        </p:txBody>
      </p:sp>
      <p:pic>
        <p:nvPicPr>
          <p:cNvPr id="5" name="Picture 5">
            <a:extLst>
              <a:ext uri="{FF2B5EF4-FFF2-40B4-BE49-F238E27FC236}">
                <a16:creationId xmlns:a16="http://schemas.microsoft.com/office/drawing/2014/main" id="{B0811C31-936D-4243-82C9-35ECDDA92535}"/>
              </a:ext>
            </a:extLst>
          </p:cNvPr>
          <p:cNvPicPr>
            <a:picLocks noChangeAspect="1"/>
          </p:cNvPicPr>
          <p:nvPr/>
        </p:nvPicPr>
        <p:blipFill>
          <a:blip r:embed="rId2"/>
          <a:stretch>
            <a:fillRect/>
          </a:stretch>
        </p:blipFill>
        <p:spPr>
          <a:xfrm>
            <a:off x="489856" y="448549"/>
            <a:ext cx="8073573" cy="3924092"/>
          </a:xfrm>
          <a:prstGeom prst="rect">
            <a:avLst/>
          </a:prstGeom>
        </p:spPr>
      </p:pic>
    </p:spTree>
    <p:extLst>
      <p:ext uri="{BB962C8B-B14F-4D97-AF65-F5344CB8AC3E}">
        <p14:creationId xmlns:p14="http://schemas.microsoft.com/office/powerpoint/2010/main" val="339513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290" y="525517"/>
            <a:ext cx="8063560" cy="4309783"/>
          </a:xfrm>
        </p:spPr>
        <p:txBody>
          <a:bodyPr/>
          <a:lstStyle/>
          <a:p>
            <a:pPr algn="just"/>
            <a:r>
              <a:rPr lang="en-IN" sz="2000" dirty="0"/>
              <a:t>Many other points of view exist. One of the most diffuse views of cloud computing can be summarized as follows:  </a:t>
            </a:r>
          </a:p>
          <a:p>
            <a:pPr algn="just"/>
            <a:endParaRPr lang="en-IN" sz="2000" i="1" dirty="0">
              <a:solidFill>
                <a:srgbClr val="C00000"/>
              </a:solidFill>
            </a:endParaRPr>
          </a:p>
          <a:p>
            <a:pPr marL="76200" indent="0" algn="just">
              <a:buNone/>
            </a:pPr>
            <a:r>
              <a:rPr lang="en-IN" sz="2000" i="1" dirty="0">
                <a:solidFill>
                  <a:srgbClr val="C00000"/>
                </a:solidFill>
              </a:rPr>
              <a:t>I don’t care where my servers are, who manages them, where my documents are stored, or where my applications are hosted. </a:t>
            </a:r>
            <a:r>
              <a:rPr lang="en-IN" sz="2000" b="1" i="1" dirty="0">
                <a:solidFill>
                  <a:srgbClr val="C00000"/>
                </a:solidFill>
              </a:rPr>
              <a:t>I just want them always available and access them from any device connected through Internet. And I am willing to pay for this service for as a long as I need it.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125118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16734"/>
            <a:ext cx="7571700" cy="453655"/>
          </a:xfrm>
        </p:spPr>
        <p:txBody>
          <a:bodyPr/>
          <a:lstStyle/>
          <a:p>
            <a:r>
              <a:rPr lang="en-IN" b="1" dirty="0"/>
              <a:t>III. Types of clouds (cont..)</a:t>
            </a:r>
            <a:endParaRPr lang="en-IN" dirty="0"/>
          </a:p>
        </p:txBody>
      </p:sp>
      <p:sp>
        <p:nvSpPr>
          <p:cNvPr id="3" name="Text Placeholder 2"/>
          <p:cNvSpPr>
            <a:spLocks noGrp="1"/>
          </p:cNvSpPr>
          <p:nvPr>
            <p:ph type="body" idx="1"/>
          </p:nvPr>
        </p:nvSpPr>
        <p:spPr>
          <a:xfrm>
            <a:off x="190727" y="680484"/>
            <a:ext cx="8762357" cy="4069367"/>
          </a:xfrm>
        </p:spPr>
        <p:txBody>
          <a:bodyPr/>
          <a:lstStyle/>
          <a:p>
            <a:pPr algn="just"/>
            <a:r>
              <a:rPr lang="en-US" sz="2000" b="1" dirty="0">
                <a:solidFill>
                  <a:srgbClr val="C00000"/>
                </a:solidFill>
                <a:latin typeface="Times New Roman" panose="02020603050405020304" pitchFamily="18" charset="0"/>
                <a:cs typeface="Times New Roman" panose="02020603050405020304" pitchFamily="18" charset="0"/>
              </a:rPr>
              <a:t>Public clouds: </a:t>
            </a:r>
            <a:r>
              <a:rPr lang="en-US" sz="2000" dirty="0">
                <a:latin typeface="Times New Roman" panose="02020603050405020304" pitchFamily="18" charset="0"/>
                <a:cs typeface="Times New Roman" panose="02020603050405020304" pitchFamily="18" charset="0"/>
              </a:rPr>
              <a:t>The cloud is open to the wider public. </a:t>
            </a:r>
          </a:p>
          <a:p>
            <a:pPr algn="just"/>
            <a:r>
              <a:rPr lang="en-US" sz="2000" b="1" dirty="0">
                <a:solidFill>
                  <a:srgbClr val="C00000"/>
                </a:solidFill>
                <a:latin typeface="Times New Roman" panose="02020603050405020304" pitchFamily="18" charset="0"/>
                <a:cs typeface="Times New Roman" panose="02020603050405020304" pitchFamily="18" charset="0"/>
              </a:rPr>
              <a:t>Private clouds: </a:t>
            </a:r>
            <a:r>
              <a:rPr lang="en-US" sz="2000" dirty="0">
                <a:latin typeface="Times New Roman" panose="02020603050405020304" pitchFamily="18" charset="0"/>
                <a:cs typeface="Times New Roman" panose="02020603050405020304" pitchFamily="18" charset="0"/>
              </a:rPr>
              <a:t>The cloud is implemented within the private premises of an institution and generally made accessible to the members of the institution or a subset of them. </a:t>
            </a:r>
          </a:p>
          <a:p>
            <a:pPr algn="just"/>
            <a:r>
              <a:rPr lang="en-US" sz="2000" b="1" dirty="0">
                <a:solidFill>
                  <a:srgbClr val="C00000"/>
                </a:solidFill>
                <a:latin typeface="Times New Roman" panose="02020603050405020304" pitchFamily="18" charset="0"/>
                <a:cs typeface="Times New Roman" panose="02020603050405020304" pitchFamily="18" charset="0"/>
              </a:rPr>
              <a:t>Hybrid or Heterogeneous clouds: </a:t>
            </a:r>
            <a:r>
              <a:rPr lang="en-US" sz="2000" dirty="0">
                <a:latin typeface="Times New Roman" panose="02020603050405020304" pitchFamily="18" charset="0"/>
                <a:cs typeface="Times New Roman" panose="02020603050405020304" pitchFamily="18" charset="0"/>
              </a:rPr>
              <a:t>The cloud is a combination of the two previous solutions and most likely identifies a private cloud that has been augmented (improved) with resources or services hosted in a public cloud. </a:t>
            </a:r>
          </a:p>
          <a:p>
            <a:pPr algn="just"/>
            <a:r>
              <a:rPr lang="en-US" sz="2000" b="1" dirty="0">
                <a:solidFill>
                  <a:srgbClr val="C00000"/>
                </a:solidFill>
                <a:latin typeface="Times New Roman" panose="02020603050405020304" pitchFamily="18" charset="0"/>
                <a:cs typeface="Times New Roman" panose="02020603050405020304" pitchFamily="18" charset="0"/>
              </a:rPr>
              <a:t>Community clouds: </a:t>
            </a:r>
            <a:r>
              <a:rPr lang="en-US" sz="2000" dirty="0">
                <a:latin typeface="Times New Roman" panose="02020603050405020304" pitchFamily="18" charset="0"/>
                <a:cs typeface="Times New Roman" panose="02020603050405020304" pitchFamily="18" charset="0"/>
              </a:rPr>
              <a:t>The cloud is characterized by a multi-administrative domain involving different deployment models (public, private, and hybrid), and it is specifically designed to address the needs of a specific industry.</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405549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52D752-5D2C-7947-8FD4-5E0B34EE2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61</a:t>
            </a:fld>
            <a:endParaRPr lang="en"/>
          </a:p>
        </p:txBody>
      </p:sp>
      <p:pic>
        <p:nvPicPr>
          <p:cNvPr id="5" name="Picture 5">
            <a:extLst>
              <a:ext uri="{FF2B5EF4-FFF2-40B4-BE49-F238E27FC236}">
                <a16:creationId xmlns:a16="http://schemas.microsoft.com/office/drawing/2014/main" id="{858F2300-B2D5-A346-B4D9-3C2C6ACDF582}"/>
              </a:ext>
            </a:extLst>
          </p:cNvPr>
          <p:cNvPicPr>
            <a:picLocks noChangeAspect="1"/>
          </p:cNvPicPr>
          <p:nvPr/>
        </p:nvPicPr>
        <p:blipFill>
          <a:blip r:embed="rId2"/>
          <a:stretch>
            <a:fillRect/>
          </a:stretch>
        </p:blipFill>
        <p:spPr>
          <a:xfrm>
            <a:off x="816428" y="544285"/>
            <a:ext cx="7202715" cy="3873500"/>
          </a:xfrm>
          <a:prstGeom prst="rect">
            <a:avLst/>
          </a:prstGeom>
        </p:spPr>
      </p:pic>
    </p:spTree>
    <p:extLst>
      <p:ext uri="{BB962C8B-B14F-4D97-AF65-F5344CB8AC3E}">
        <p14:creationId xmlns:p14="http://schemas.microsoft.com/office/powerpoint/2010/main" val="2703647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16734"/>
            <a:ext cx="7571700" cy="453655"/>
          </a:xfrm>
        </p:spPr>
        <p:txBody>
          <a:bodyPr/>
          <a:lstStyle/>
          <a:p>
            <a:r>
              <a:rPr lang="en-IN" b="1" dirty="0"/>
              <a:t>III. Types of clouds (cont..)</a:t>
            </a:r>
            <a:endParaRPr lang="en-IN" dirty="0"/>
          </a:p>
        </p:txBody>
      </p:sp>
      <p:sp>
        <p:nvSpPr>
          <p:cNvPr id="3" name="Text Placeholder 2"/>
          <p:cNvSpPr>
            <a:spLocks noGrp="1"/>
          </p:cNvSpPr>
          <p:nvPr>
            <p:ph type="body" idx="1"/>
          </p:nvPr>
        </p:nvSpPr>
        <p:spPr>
          <a:xfrm>
            <a:off x="190727" y="680484"/>
            <a:ext cx="8762357" cy="4069367"/>
          </a:xfrm>
        </p:spPr>
        <p:txBody>
          <a:bodyPr/>
          <a:lstStyle/>
          <a:p>
            <a:pPr algn="just"/>
            <a:r>
              <a:rPr lang="en-US" sz="2000" b="1" dirty="0">
                <a:solidFill>
                  <a:srgbClr val="C00000"/>
                </a:solidFill>
                <a:latin typeface="Times New Roman" panose="02020603050405020304" pitchFamily="18" charset="0"/>
                <a:cs typeface="Times New Roman" panose="02020603050405020304" pitchFamily="18" charset="0"/>
              </a:rPr>
              <a:t>Public clouds:</a:t>
            </a:r>
            <a:r>
              <a:rPr lang="en-US" sz="2000" dirty="0">
                <a:latin typeface="Times New Roman" panose="02020603050405020304" pitchFamily="18" charset="0"/>
                <a:cs typeface="Times New Roman" panose="02020603050405020304" pitchFamily="18" charset="0"/>
              </a:rPr>
              <a:t> The services offered are made available to anyone, from anywhere, and at any time through the Internet.</a:t>
            </a:r>
          </a:p>
          <a:p>
            <a:pPr algn="just"/>
            <a:r>
              <a:rPr lang="en-US" sz="2000" dirty="0">
                <a:latin typeface="Times New Roman" panose="02020603050405020304" pitchFamily="18" charset="0"/>
                <a:cs typeface="Times New Roman" panose="02020603050405020304" pitchFamily="18" charset="0"/>
              </a:rPr>
              <a:t>From a </a:t>
            </a:r>
            <a:r>
              <a:rPr lang="en-US" sz="2000" dirty="0">
                <a:solidFill>
                  <a:srgbClr val="C00000"/>
                </a:solidFill>
                <a:latin typeface="Times New Roman" panose="02020603050405020304" pitchFamily="18" charset="0"/>
                <a:cs typeface="Times New Roman" panose="02020603050405020304" pitchFamily="18" charset="0"/>
              </a:rPr>
              <a:t>structural point of view </a:t>
            </a:r>
            <a:r>
              <a:rPr lang="en-US" sz="2000" dirty="0">
                <a:latin typeface="Times New Roman" panose="02020603050405020304" pitchFamily="18" charset="0"/>
                <a:cs typeface="Times New Roman" panose="02020603050405020304" pitchFamily="18" charset="0"/>
              </a:rPr>
              <a:t>they are a distributed system, most likely composed of one or more datacenters connected together, on top of which the specific services offered by the cloud are implemented. </a:t>
            </a:r>
          </a:p>
          <a:p>
            <a:pPr algn="just"/>
            <a:r>
              <a:rPr lang="en-US" sz="2000" dirty="0">
                <a:solidFill>
                  <a:srgbClr val="C00000"/>
                </a:solidFill>
                <a:latin typeface="Times New Roman" panose="02020603050405020304" pitchFamily="18" charset="0"/>
                <a:cs typeface="Times New Roman" panose="02020603050405020304" pitchFamily="18" charset="0"/>
              </a:rPr>
              <a:t>Any customer can easily sign in </a:t>
            </a:r>
            <a:r>
              <a:rPr lang="en-US" sz="2000" dirty="0">
                <a:latin typeface="Times New Roman" panose="02020603050405020304" pitchFamily="18" charset="0"/>
                <a:cs typeface="Times New Roman" panose="02020603050405020304" pitchFamily="18" charset="0"/>
              </a:rPr>
              <a:t>with the cloud provider, enter credentials and billing details, and use the services offered.</a:t>
            </a:r>
          </a:p>
          <a:p>
            <a:pPr algn="just"/>
            <a:r>
              <a:rPr lang="en-US" sz="2000" dirty="0">
                <a:latin typeface="Times New Roman" panose="02020603050405020304" pitchFamily="18" charset="0"/>
                <a:cs typeface="Times New Roman" panose="02020603050405020304" pitchFamily="18" charset="0"/>
              </a:rPr>
              <a:t>They offer solutions for </a:t>
            </a:r>
            <a:r>
              <a:rPr lang="en-US" sz="2000" dirty="0">
                <a:solidFill>
                  <a:srgbClr val="C00000"/>
                </a:solidFill>
                <a:latin typeface="Times New Roman" panose="02020603050405020304" pitchFamily="18" charset="0"/>
                <a:cs typeface="Times New Roman" panose="02020603050405020304" pitchFamily="18" charset="0"/>
              </a:rPr>
              <a:t>minimizing IT infrastructure costs </a:t>
            </a:r>
            <a:r>
              <a:rPr lang="en-US" sz="2000" dirty="0">
                <a:latin typeface="Times New Roman" panose="02020603050405020304" pitchFamily="18" charset="0"/>
                <a:cs typeface="Times New Roman" panose="02020603050405020304" pitchFamily="18" charset="0"/>
              </a:rPr>
              <a:t>and serve as a viable option for handling peak loads on the local infrastructure.</a:t>
            </a: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311174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59488"/>
            <a:ext cx="8485440" cy="747823"/>
          </a:xfrm>
        </p:spPr>
        <p:txBody>
          <a:bodyPr/>
          <a:lstStyle/>
          <a:p>
            <a:r>
              <a:rPr lang="en-IN" b="1" dirty="0"/>
              <a:t>III. Types of clouds (cont..)</a:t>
            </a:r>
            <a:br>
              <a:rPr lang="en-IN" b="1" dirty="0"/>
            </a:br>
            <a:r>
              <a:rPr lang="en-US" b="1" dirty="0">
                <a:solidFill>
                  <a:srgbClr val="C00000"/>
                </a:solidFill>
                <a:latin typeface="Times New Roman" panose="02020603050405020304" pitchFamily="18" charset="0"/>
                <a:cs typeface="Times New Roman" panose="02020603050405020304" pitchFamily="18" charset="0"/>
              </a:rPr>
              <a:t>Public clouds:</a:t>
            </a:r>
            <a:endParaRPr lang="en-IN" dirty="0"/>
          </a:p>
        </p:txBody>
      </p:sp>
      <p:sp>
        <p:nvSpPr>
          <p:cNvPr id="3" name="Text Placeholder 2"/>
          <p:cNvSpPr>
            <a:spLocks noGrp="1"/>
          </p:cNvSpPr>
          <p:nvPr>
            <p:ph type="body" idx="1"/>
          </p:nvPr>
        </p:nvSpPr>
        <p:spPr>
          <a:xfrm>
            <a:off x="190727" y="907311"/>
            <a:ext cx="8762357" cy="4069367"/>
          </a:xfrm>
        </p:spPr>
        <p:txBody>
          <a:bodyPr/>
          <a:lstStyle/>
          <a:p>
            <a:pPr algn="just"/>
            <a:r>
              <a:rPr lang="en-US" sz="2000" dirty="0">
                <a:latin typeface="Times New Roman" panose="02020603050405020304" pitchFamily="18" charset="0"/>
                <a:cs typeface="Times New Roman" panose="02020603050405020304" pitchFamily="18" charset="0"/>
              </a:rPr>
              <a:t>A </a:t>
            </a:r>
            <a:r>
              <a:rPr lang="en-US" sz="2000" dirty="0">
                <a:solidFill>
                  <a:srgbClr val="C00000"/>
                </a:solidFill>
                <a:latin typeface="Times New Roman" panose="02020603050405020304" pitchFamily="18" charset="0"/>
                <a:cs typeface="Times New Roman" panose="02020603050405020304" pitchFamily="18" charset="0"/>
              </a:rPr>
              <a:t>fundamental characteristic </a:t>
            </a:r>
            <a:r>
              <a:rPr lang="en-US" sz="2000" dirty="0">
                <a:latin typeface="Times New Roman" panose="02020603050405020304" pitchFamily="18" charset="0"/>
                <a:cs typeface="Times New Roman" panose="02020603050405020304" pitchFamily="18" charset="0"/>
              </a:rPr>
              <a:t>of public clouds is </a:t>
            </a:r>
            <a:r>
              <a:rPr lang="en-US" sz="2000" dirty="0">
                <a:solidFill>
                  <a:srgbClr val="C00000"/>
                </a:solidFill>
                <a:latin typeface="Times New Roman" panose="02020603050405020304" pitchFamily="18" charset="0"/>
                <a:cs typeface="Times New Roman" panose="02020603050405020304" pitchFamily="18" charset="0"/>
              </a:rPr>
              <a:t>multitenancy</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 </a:t>
            </a:r>
            <a:r>
              <a:rPr lang="en-US" sz="2000" dirty="0">
                <a:solidFill>
                  <a:srgbClr val="C00000"/>
                </a:solidFill>
                <a:latin typeface="Times New Roman" panose="02020603050405020304" pitchFamily="18" charset="0"/>
                <a:cs typeface="Times New Roman" panose="02020603050405020304" pitchFamily="18" charset="0"/>
              </a:rPr>
              <a:t>public cloud </a:t>
            </a:r>
            <a:r>
              <a:rPr lang="en-US" sz="2000" dirty="0">
                <a:latin typeface="Times New Roman" panose="02020603050405020304" pitchFamily="18" charset="0"/>
                <a:cs typeface="Times New Roman" panose="02020603050405020304" pitchFamily="18" charset="0"/>
              </a:rPr>
              <a:t>is meant to serve a </a:t>
            </a:r>
            <a:r>
              <a:rPr lang="en-US" sz="2000" dirty="0">
                <a:solidFill>
                  <a:srgbClr val="C00000"/>
                </a:solidFill>
                <a:latin typeface="Times New Roman" panose="02020603050405020304" pitchFamily="18" charset="0"/>
                <a:cs typeface="Times New Roman" panose="02020603050405020304" pitchFamily="18" charset="0"/>
              </a:rPr>
              <a:t>multitude of users</a:t>
            </a:r>
            <a:r>
              <a:rPr lang="en-US" sz="2000" dirty="0">
                <a:latin typeface="Times New Roman" panose="02020603050405020304" pitchFamily="18" charset="0"/>
                <a:cs typeface="Times New Roman" panose="02020603050405020304" pitchFamily="18" charset="0"/>
              </a:rPr>
              <a:t>, not a single customer. Any customer requires a </a:t>
            </a:r>
            <a:r>
              <a:rPr lang="en-US" sz="2000" dirty="0">
                <a:solidFill>
                  <a:srgbClr val="C00000"/>
                </a:solidFill>
                <a:latin typeface="Times New Roman" panose="02020603050405020304" pitchFamily="18" charset="0"/>
                <a:cs typeface="Times New Roman" panose="02020603050405020304" pitchFamily="18" charset="0"/>
              </a:rPr>
              <a:t>virtual computing environment </a:t>
            </a:r>
            <a:r>
              <a:rPr lang="en-US" sz="2000" dirty="0">
                <a:latin typeface="Times New Roman" panose="02020603050405020304" pitchFamily="18" charset="0"/>
                <a:cs typeface="Times New Roman" panose="02020603050405020304" pitchFamily="18" charset="0"/>
              </a:rPr>
              <a:t>that is separated, and most likely isolated, from other users. </a:t>
            </a:r>
          </a:p>
          <a:p>
            <a:pPr algn="just"/>
            <a:r>
              <a:rPr lang="en-US" sz="2000" dirty="0">
                <a:latin typeface="Times New Roman" panose="02020603050405020304" pitchFamily="18" charset="0"/>
                <a:cs typeface="Times New Roman" panose="02020603050405020304" pitchFamily="18" charset="0"/>
              </a:rPr>
              <a:t>This is a fundamental requirement to provide </a:t>
            </a:r>
            <a:r>
              <a:rPr lang="en-US" sz="2000" dirty="0">
                <a:solidFill>
                  <a:srgbClr val="C00000"/>
                </a:solidFill>
                <a:latin typeface="Times New Roman" panose="02020603050405020304" pitchFamily="18" charset="0"/>
                <a:cs typeface="Times New Roman" panose="02020603050405020304" pitchFamily="18" charset="0"/>
              </a:rPr>
              <a:t>effective monitoring of user activities and guarantee the desired performance and the other </a:t>
            </a:r>
            <a:r>
              <a:rPr lang="en-US" sz="2000" dirty="0" err="1">
                <a:solidFill>
                  <a:srgbClr val="C00000"/>
                </a:solidFill>
                <a:latin typeface="Times New Roman" panose="02020603050405020304" pitchFamily="18" charset="0"/>
                <a:cs typeface="Times New Roman" panose="02020603050405020304" pitchFamily="18" charset="0"/>
              </a:rPr>
              <a:t>QoS</a:t>
            </a:r>
            <a:r>
              <a:rPr lang="en-US" sz="2000" dirty="0">
                <a:solidFill>
                  <a:srgbClr val="C00000"/>
                </a:solidFill>
                <a:latin typeface="Times New Roman" panose="02020603050405020304" pitchFamily="18" charset="0"/>
                <a:cs typeface="Times New Roman" panose="02020603050405020304" pitchFamily="18" charset="0"/>
              </a:rPr>
              <a:t> attributes negotiated with users. </a:t>
            </a:r>
          </a:p>
          <a:p>
            <a:pPr algn="just"/>
            <a:r>
              <a:rPr lang="en-US" sz="2000" dirty="0" err="1">
                <a:solidFill>
                  <a:srgbClr val="C00000"/>
                </a:solidFill>
                <a:latin typeface="Times New Roman" panose="02020603050405020304" pitchFamily="18" charset="0"/>
                <a:cs typeface="Times New Roman" panose="02020603050405020304" pitchFamily="18" charset="0"/>
              </a:rPr>
              <a:t>QoS</a:t>
            </a:r>
            <a:r>
              <a:rPr lang="en-US" sz="2000" dirty="0">
                <a:solidFill>
                  <a:srgbClr val="C00000"/>
                </a:solidFill>
                <a:latin typeface="Times New Roman" panose="02020603050405020304" pitchFamily="18" charset="0"/>
                <a:cs typeface="Times New Roman" panose="02020603050405020304" pitchFamily="18" charset="0"/>
              </a:rPr>
              <a:t> management </a:t>
            </a:r>
            <a:r>
              <a:rPr lang="en-US" sz="2000" dirty="0">
                <a:latin typeface="Times New Roman" panose="02020603050405020304" pitchFamily="18" charset="0"/>
                <a:cs typeface="Times New Roman" panose="02020603050405020304" pitchFamily="18" charset="0"/>
              </a:rPr>
              <a:t>is a </a:t>
            </a:r>
            <a:r>
              <a:rPr lang="en-US" sz="2000" dirty="0">
                <a:solidFill>
                  <a:srgbClr val="C00000"/>
                </a:solidFill>
                <a:latin typeface="Times New Roman" panose="02020603050405020304" pitchFamily="18" charset="0"/>
                <a:cs typeface="Times New Roman" panose="02020603050405020304" pitchFamily="18" charset="0"/>
              </a:rPr>
              <a:t>very important aspect </a:t>
            </a:r>
            <a:r>
              <a:rPr lang="en-US" sz="2000" dirty="0">
                <a:latin typeface="Times New Roman" panose="02020603050405020304" pitchFamily="18" charset="0"/>
                <a:cs typeface="Times New Roman" panose="02020603050405020304" pitchFamily="18" charset="0"/>
              </a:rPr>
              <a:t>of public clouds.</a:t>
            </a:r>
          </a:p>
          <a:p>
            <a:pPr algn="just"/>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149295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6" y="308120"/>
            <a:ext cx="7725958" cy="4527180"/>
          </a:xfrm>
          <a:prstGeom prst="rect">
            <a:avLst/>
          </a:prstGeom>
        </p:spPr>
      </p:pic>
    </p:spTree>
    <p:extLst>
      <p:ext uri="{BB962C8B-B14F-4D97-AF65-F5344CB8AC3E}">
        <p14:creationId xmlns:p14="http://schemas.microsoft.com/office/powerpoint/2010/main" val="4217945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59488"/>
            <a:ext cx="8485440" cy="747823"/>
          </a:xfrm>
        </p:spPr>
        <p:txBody>
          <a:bodyPr/>
          <a:lstStyle/>
          <a:p>
            <a:r>
              <a:rPr lang="en-IN" b="1" dirty="0"/>
              <a:t>III. Types of clouds (cont..)</a:t>
            </a:r>
            <a:br>
              <a:rPr lang="en-IN" b="1" dirty="0"/>
            </a:br>
            <a:r>
              <a:rPr lang="en-US" b="1" dirty="0">
                <a:solidFill>
                  <a:srgbClr val="C00000"/>
                </a:solidFill>
                <a:latin typeface="Times New Roman" panose="02020603050405020304" pitchFamily="18" charset="0"/>
                <a:cs typeface="Times New Roman" panose="02020603050405020304" pitchFamily="18" charset="0"/>
              </a:rPr>
              <a:t>Public clouds:</a:t>
            </a:r>
            <a:endParaRPr lang="en-IN" dirty="0"/>
          </a:p>
        </p:txBody>
      </p:sp>
      <p:sp>
        <p:nvSpPr>
          <p:cNvPr id="3" name="Text Placeholder 2"/>
          <p:cNvSpPr>
            <a:spLocks noGrp="1"/>
          </p:cNvSpPr>
          <p:nvPr>
            <p:ph type="body" idx="1"/>
          </p:nvPr>
        </p:nvSpPr>
        <p:spPr>
          <a:xfrm>
            <a:off x="190727" y="907311"/>
            <a:ext cx="8762357" cy="4069367"/>
          </a:xfrm>
        </p:spPr>
        <p:txBody>
          <a:bodyPr/>
          <a:lstStyle/>
          <a:p>
            <a:pPr algn="just"/>
            <a:r>
              <a:rPr lang="en-US" sz="2000" dirty="0">
                <a:latin typeface="Times New Roman" panose="02020603050405020304" pitchFamily="18" charset="0"/>
                <a:cs typeface="Times New Roman" panose="02020603050405020304" pitchFamily="18" charset="0"/>
              </a:rPr>
              <a:t>A public cloud can offer any kind of service: </a:t>
            </a:r>
            <a:r>
              <a:rPr lang="en-US" sz="2000" dirty="0">
                <a:solidFill>
                  <a:srgbClr val="C00000"/>
                </a:solidFill>
                <a:latin typeface="Times New Roman" panose="02020603050405020304" pitchFamily="18" charset="0"/>
                <a:cs typeface="Times New Roman" panose="02020603050405020304" pitchFamily="18" charset="0"/>
              </a:rPr>
              <a:t>infrastructure, platform, or applications. </a:t>
            </a:r>
          </a:p>
          <a:p>
            <a:pPr algn="just"/>
            <a:r>
              <a:rPr lang="en-US" sz="2000" dirty="0">
                <a:latin typeface="Times New Roman" panose="02020603050405020304" pitchFamily="18" charset="0"/>
                <a:cs typeface="Times New Roman" panose="02020603050405020304" pitchFamily="18" charset="0"/>
              </a:rPr>
              <a:t>For example, </a:t>
            </a:r>
            <a:r>
              <a:rPr lang="en-US" sz="2000" dirty="0">
                <a:solidFill>
                  <a:srgbClr val="C00000"/>
                </a:solidFill>
                <a:latin typeface="Times New Roman" panose="02020603050405020304" pitchFamily="18" charset="0"/>
                <a:cs typeface="Times New Roman" panose="02020603050405020304" pitchFamily="18" charset="0"/>
              </a:rPr>
              <a:t>Amazon EC2 </a:t>
            </a:r>
            <a:r>
              <a:rPr lang="en-US" sz="2000" dirty="0">
                <a:latin typeface="Times New Roman" panose="02020603050405020304" pitchFamily="18" charset="0"/>
                <a:cs typeface="Times New Roman" panose="02020603050405020304" pitchFamily="18" charset="0"/>
              </a:rPr>
              <a:t>is a public cloud that provides infrastructure as a service; </a:t>
            </a:r>
          </a:p>
          <a:p>
            <a:pPr algn="just"/>
            <a:r>
              <a:rPr lang="en-US" sz="2000" dirty="0">
                <a:solidFill>
                  <a:srgbClr val="C00000"/>
                </a:solidFill>
                <a:latin typeface="Times New Roman" panose="02020603050405020304" pitchFamily="18" charset="0"/>
                <a:cs typeface="Times New Roman" panose="02020603050405020304" pitchFamily="18" charset="0"/>
              </a:rPr>
              <a:t>Google </a:t>
            </a:r>
            <a:r>
              <a:rPr lang="en-US" sz="2000" dirty="0" err="1">
                <a:solidFill>
                  <a:srgbClr val="C00000"/>
                </a:solidFill>
                <a:latin typeface="Times New Roman" panose="02020603050405020304" pitchFamily="18" charset="0"/>
                <a:cs typeface="Times New Roman" panose="02020603050405020304" pitchFamily="18" charset="0"/>
              </a:rPr>
              <a:t>AppEngine</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public cloud that provides an application development platform as a service; </a:t>
            </a:r>
          </a:p>
          <a:p>
            <a:pPr algn="just"/>
            <a:r>
              <a:rPr lang="en-US" sz="2000" dirty="0">
                <a:latin typeface="Times New Roman" panose="02020603050405020304" pitchFamily="18" charset="0"/>
                <a:cs typeface="Times New Roman" panose="02020603050405020304" pitchFamily="18" charset="0"/>
              </a:rPr>
              <a:t>and </a:t>
            </a:r>
            <a:r>
              <a:rPr lang="en-US" sz="2000" dirty="0">
                <a:solidFill>
                  <a:srgbClr val="C00000"/>
                </a:solidFill>
                <a:latin typeface="Times New Roman" panose="02020603050405020304" pitchFamily="18" charset="0"/>
                <a:cs typeface="Times New Roman" panose="02020603050405020304" pitchFamily="18" charset="0"/>
              </a:rPr>
              <a:t>SalesForce.com</a:t>
            </a:r>
            <a:r>
              <a:rPr lang="en-US" sz="2000" dirty="0">
                <a:latin typeface="Times New Roman" panose="02020603050405020304" pitchFamily="18" charset="0"/>
                <a:cs typeface="Times New Roman" panose="02020603050405020304" pitchFamily="18" charset="0"/>
              </a:rPr>
              <a:t> is a public cloud that provides software as a service.</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1435313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23" y="403123"/>
            <a:ext cx="7649927" cy="4432177"/>
          </a:xfrm>
          <a:prstGeom prst="rect">
            <a:avLst/>
          </a:prstGeom>
        </p:spPr>
      </p:pic>
    </p:spTree>
    <p:extLst>
      <p:ext uri="{BB962C8B-B14F-4D97-AF65-F5344CB8AC3E}">
        <p14:creationId xmlns:p14="http://schemas.microsoft.com/office/powerpoint/2010/main" val="1549686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59488"/>
            <a:ext cx="8485440" cy="747823"/>
          </a:xfrm>
        </p:spPr>
        <p:txBody>
          <a:bodyPr/>
          <a:lstStyle/>
          <a:p>
            <a:r>
              <a:rPr lang="en-IN" b="1" dirty="0"/>
              <a:t>III. Types of clouds (cont..)</a:t>
            </a:r>
            <a:br>
              <a:rPr lang="en-IN" b="1" dirty="0"/>
            </a:br>
            <a:r>
              <a:rPr lang="en-US" b="1" dirty="0">
                <a:solidFill>
                  <a:srgbClr val="C00000"/>
                </a:solidFill>
                <a:latin typeface="Times New Roman" panose="02020603050405020304" pitchFamily="18" charset="0"/>
                <a:cs typeface="Times New Roman" panose="02020603050405020304" pitchFamily="18" charset="0"/>
              </a:rPr>
              <a:t>Public clouds:</a:t>
            </a:r>
            <a:endParaRPr lang="en-IN" dirty="0"/>
          </a:p>
        </p:txBody>
      </p:sp>
      <p:sp>
        <p:nvSpPr>
          <p:cNvPr id="3" name="Text Placeholder 2"/>
          <p:cNvSpPr>
            <a:spLocks noGrp="1"/>
          </p:cNvSpPr>
          <p:nvPr>
            <p:ph type="body" idx="1"/>
          </p:nvPr>
        </p:nvSpPr>
        <p:spPr>
          <a:xfrm>
            <a:off x="190727" y="907311"/>
            <a:ext cx="8762357" cy="4236140"/>
          </a:xfrm>
        </p:spPr>
        <p:txBody>
          <a:bodyPr/>
          <a:lstStyle/>
          <a:p>
            <a:pPr algn="just"/>
            <a:r>
              <a:rPr lang="en-US" sz="2000" dirty="0">
                <a:latin typeface="Times New Roman" panose="02020603050405020304" pitchFamily="18" charset="0"/>
                <a:cs typeface="Times New Roman" panose="02020603050405020304" pitchFamily="18" charset="0"/>
              </a:rPr>
              <a:t>From an </a:t>
            </a:r>
            <a:r>
              <a:rPr lang="en-US" sz="2000" dirty="0">
                <a:solidFill>
                  <a:srgbClr val="C00000"/>
                </a:solidFill>
                <a:latin typeface="Times New Roman" panose="02020603050405020304" pitchFamily="18" charset="0"/>
                <a:cs typeface="Times New Roman" panose="02020603050405020304" pitchFamily="18" charset="0"/>
              </a:rPr>
              <a:t>architectural point of view </a:t>
            </a:r>
            <a:r>
              <a:rPr lang="en-US" sz="2000" dirty="0">
                <a:latin typeface="Times New Roman" panose="02020603050405020304" pitchFamily="18" charset="0"/>
                <a:cs typeface="Times New Roman" panose="02020603050405020304" pitchFamily="18" charset="0"/>
              </a:rPr>
              <a:t>there is no restriction concerning the type of distributed system implemented to support public clouds.</a:t>
            </a:r>
          </a:p>
          <a:p>
            <a:pPr algn="just"/>
            <a:r>
              <a:rPr lang="en-US" sz="2000" dirty="0">
                <a:latin typeface="Times New Roman" panose="02020603050405020304" pitchFamily="18" charset="0"/>
                <a:cs typeface="Times New Roman" panose="02020603050405020304" pitchFamily="18" charset="0"/>
              </a:rPr>
              <a:t>Public clouds can be composed of </a:t>
            </a:r>
            <a:r>
              <a:rPr lang="en-US" sz="2000" dirty="0">
                <a:solidFill>
                  <a:srgbClr val="C00000"/>
                </a:solidFill>
                <a:latin typeface="Times New Roman" panose="02020603050405020304" pitchFamily="18" charset="0"/>
                <a:cs typeface="Times New Roman" panose="02020603050405020304" pitchFamily="18" charset="0"/>
              </a:rPr>
              <a:t>geographically dispersed datacenters </a:t>
            </a:r>
            <a:r>
              <a:rPr lang="en-US" sz="2000" dirty="0">
                <a:latin typeface="Times New Roman" panose="02020603050405020304" pitchFamily="18" charset="0"/>
                <a:cs typeface="Times New Roman" panose="02020603050405020304" pitchFamily="18" charset="0"/>
              </a:rPr>
              <a:t>to share the load of users and better serve them according to their locations.</a:t>
            </a:r>
          </a:p>
          <a:p>
            <a:pPr algn="just"/>
            <a:r>
              <a:rPr lang="en-US" sz="2000" dirty="0">
                <a:latin typeface="Times New Roman" panose="02020603050405020304" pitchFamily="18" charset="0"/>
                <a:cs typeface="Times New Roman" panose="02020603050405020304" pitchFamily="18" charset="0"/>
              </a:rPr>
              <a:t>For example, </a:t>
            </a:r>
            <a:r>
              <a:rPr lang="en-US" sz="2000" dirty="0">
                <a:solidFill>
                  <a:srgbClr val="C00000"/>
                </a:solidFill>
                <a:latin typeface="Times New Roman" panose="02020603050405020304" pitchFamily="18" charset="0"/>
                <a:cs typeface="Times New Roman" panose="02020603050405020304" pitchFamily="18" charset="0"/>
              </a:rPr>
              <a:t>Amazon Web Services </a:t>
            </a:r>
            <a:r>
              <a:rPr lang="en-US" sz="2000" dirty="0">
                <a:latin typeface="Times New Roman" panose="02020603050405020304" pitchFamily="18" charset="0"/>
                <a:cs typeface="Times New Roman" panose="02020603050405020304" pitchFamily="18" charset="0"/>
              </a:rPr>
              <a:t>has datacenters installed in the United States, Europe, Singapore, and Australia; they allow their customers to choose between three different regions: us-west-1, us-east-1, or eu-west-1.</a:t>
            </a:r>
          </a:p>
          <a:p>
            <a:pPr algn="just"/>
            <a:r>
              <a:rPr lang="en-US" sz="2000" dirty="0">
                <a:latin typeface="Times New Roman" panose="02020603050405020304" pitchFamily="18" charset="0"/>
                <a:cs typeface="Times New Roman" panose="02020603050405020304" pitchFamily="18" charset="0"/>
              </a:rPr>
              <a:t>Such </a:t>
            </a:r>
            <a:r>
              <a:rPr lang="en-US" sz="2000" dirty="0">
                <a:solidFill>
                  <a:srgbClr val="C00000"/>
                </a:solidFill>
                <a:latin typeface="Times New Roman" panose="02020603050405020304" pitchFamily="18" charset="0"/>
                <a:cs typeface="Times New Roman" panose="02020603050405020304" pitchFamily="18" charset="0"/>
              </a:rPr>
              <a:t>regions</a:t>
            </a:r>
            <a:r>
              <a:rPr lang="en-US" sz="2000" dirty="0">
                <a:latin typeface="Times New Roman" panose="02020603050405020304" pitchFamily="18" charset="0"/>
                <a:cs typeface="Times New Roman" panose="02020603050405020304" pitchFamily="18" charset="0"/>
              </a:rPr>
              <a:t> are priced differently and are further divided into </a:t>
            </a:r>
            <a:r>
              <a:rPr lang="en-US" sz="2000" dirty="0">
                <a:solidFill>
                  <a:srgbClr val="C00000"/>
                </a:solidFill>
                <a:latin typeface="Times New Roman" panose="02020603050405020304" pitchFamily="18" charset="0"/>
                <a:cs typeface="Times New Roman" panose="02020603050405020304" pitchFamily="18" charset="0"/>
              </a:rPr>
              <a:t>availability zones, </a:t>
            </a:r>
            <a:r>
              <a:rPr lang="en-US" sz="2000" dirty="0">
                <a:latin typeface="Times New Roman" panose="02020603050405020304" pitchFamily="18" charset="0"/>
                <a:cs typeface="Times New Roman" panose="02020603050405020304" pitchFamily="18" charset="0"/>
              </a:rPr>
              <a:t>which map to </a:t>
            </a:r>
            <a:r>
              <a:rPr lang="en-US" sz="2000" dirty="0">
                <a:solidFill>
                  <a:srgbClr val="C00000"/>
                </a:solidFill>
                <a:latin typeface="Times New Roman" panose="02020603050405020304" pitchFamily="18" charset="0"/>
                <a:cs typeface="Times New Roman" panose="02020603050405020304" pitchFamily="18" charset="0"/>
              </a:rPr>
              <a:t>specific datacenters</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According to the </a:t>
            </a:r>
            <a:r>
              <a:rPr lang="en-US" sz="2000" dirty="0">
                <a:solidFill>
                  <a:srgbClr val="C00000"/>
                </a:solidFill>
                <a:latin typeface="Times New Roman" panose="02020603050405020304" pitchFamily="18" charset="0"/>
                <a:cs typeface="Times New Roman" panose="02020603050405020304" pitchFamily="18" charset="0"/>
              </a:rPr>
              <a:t>specific class of services delivered by the cloud</a:t>
            </a:r>
            <a:r>
              <a:rPr lang="en-US" sz="2000" dirty="0">
                <a:latin typeface="Times New Roman" panose="02020603050405020304" pitchFamily="18" charset="0"/>
                <a:cs typeface="Times New Roman" panose="02020603050405020304" pitchFamily="18" charset="0"/>
              </a:rPr>
              <a:t>, a different software stack is installed to manage the infrastructure: </a:t>
            </a:r>
            <a:r>
              <a:rPr lang="en-US" sz="2000" dirty="0">
                <a:solidFill>
                  <a:srgbClr val="C00000"/>
                </a:solidFill>
                <a:latin typeface="Times New Roman" panose="02020603050405020304" pitchFamily="18" charset="0"/>
                <a:cs typeface="Times New Roman" panose="02020603050405020304" pitchFamily="18" charset="0"/>
              </a:rPr>
              <a:t>virtual machine managers, distributed middleware, or distributed applications.</a:t>
            </a:r>
            <a:endParaRPr lang="en-IN" sz="20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3217108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27" y="159488"/>
            <a:ext cx="8485440" cy="747823"/>
          </a:xfrm>
        </p:spPr>
        <p:txBody>
          <a:bodyPr/>
          <a:lstStyle/>
          <a:p>
            <a:r>
              <a:rPr lang="en-IN" b="1" dirty="0"/>
              <a:t>III. Types of clouds (cont..)</a:t>
            </a:r>
            <a:br>
              <a:rPr lang="en-IN" b="1" dirty="0"/>
            </a:br>
            <a:r>
              <a:rPr lang="en-IN" b="1" dirty="0">
                <a:solidFill>
                  <a:srgbClr val="C00000"/>
                </a:solidFill>
              </a:rPr>
              <a:t>Public clouds </a:t>
            </a:r>
            <a:r>
              <a:rPr lang="en-US" b="1" dirty="0">
                <a:solidFill>
                  <a:srgbClr val="C00000"/>
                </a:solidFill>
                <a:latin typeface="Times New Roman" panose="02020603050405020304" pitchFamily="18" charset="0"/>
                <a:cs typeface="Times New Roman" panose="02020603050405020304" pitchFamily="18" charset="0"/>
              </a:rPr>
              <a:t>:</a:t>
            </a:r>
            <a:endParaRPr lang="en-IN" b="1" dirty="0">
              <a:solidFill>
                <a:srgbClr val="C00000"/>
              </a:solidFill>
            </a:endParaRPr>
          </a:p>
        </p:txBody>
      </p:sp>
      <p:sp>
        <p:nvSpPr>
          <p:cNvPr id="3" name="Text Placeholder 2"/>
          <p:cNvSpPr>
            <a:spLocks noGrp="1"/>
          </p:cNvSpPr>
          <p:nvPr>
            <p:ph type="body" idx="1"/>
          </p:nvPr>
        </p:nvSpPr>
        <p:spPr>
          <a:xfrm>
            <a:off x="190727" y="907311"/>
            <a:ext cx="8762357" cy="4236140"/>
          </a:xfrm>
        </p:spPr>
        <p:txBody>
          <a:bodyPr/>
          <a:lstStyle/>
          <a:p>
            <a:pPr algn="just"/>
            <a:r>
              <a:rPr lang="en-US" sz="2000" dirty="0">
                <a:latin typeface="Times New Roman" panose="02020603050405020304" pitchFamily="18" charset="0"/>
                <a:cs typeface="Times New Roman" panose="02020603050405020304" pitchFamily="18" charset="0"/>
              </a:rPr>
              <a:t>Public clouds are appealing and provide a viable option </a:t>
            </a:r>
            <a:r>
              <a:rPr lang="en-US" sz="2000" dirty="0">
                <a:solidFill>
                  <a:srgbClr val="C00000"/>
                </a:solidFill>
                <a:latin typeface="Times New Roman" panose="02020603050405020304" pitchFamily="18" charset="0"/>
                <a:cs typeface="Times New Roman" panose="02020603050405020304" pitchFamily="18" charset="0"/>
              </a:rPr>
              <a:t>to cut IT costs and reduce capital expenses</a:t>
            </a:r>
            <a:r>
              <a:rPr lang="en-US" sz="2000" dirty="0">
                <a:latin typeface="Times New Roman" panose="02020603050405020304" pitchFamily="18" charset="0"/>
                <a:cs typeface="Times New Roman" panose="02020603050405020304" pitchFamily="18" charset="0"/>
              </a:rPr>
              <a:t>, but they are </a:t>
            </a:r>
            <a:r>
              <a:rPr lang="en-US" sz="2000" dirty="0">
                <a:solidFill>
                  <a:srgbClr val="C00000"/>
                </a:solidFill>
                <a:latin typeface="Times New Roman" panose="02020603050405020304" pitchFamily="18" charset="0"/>
                <a:cs typeface="Times New Roman" panose="02020603050405020304" pitchFamily="18" charset="0"/>
              </a:rPr>
              <a:t>not applicable in all scenarios</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For example, a very common critique to the use of cloud computing in its recognized implementation is the </a:t>
            </a:r>
            <a:r>
              <a:rPr lang="en-US" sz="2000" dirty="0">
                <a:solidFill>
                  <a:srgbClr val="C00000"/>
                </a:solidFill>
                <a:latin typeface="Times New Roman" panose="02020603050405020304" pitchFamily="18" charset="0"/>
                <a:cs typeface="Times New Roman" panose="02020603050405020304" pitchFamily="18" charset="0"/>
              </a:rPr>
              <a:t>loss of control</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In particular, institutions such as government and military agencies will </a:t>
            </a:r>
            <a:r>
              <a:rPr lang="en-US" sz="2000" dirty="0">
                <a:solidFill>
                  <a:srgbClr val="C00000"/>
                </a:solidFill>
                <a:latin typeface="Times New Roman" panose="02020603050405020304" pitchFamily="18" charset="0"/>
                <a:cs typeface="Times New Roman" panose="02020603050405020304" pitchFamily="18" charset="0"/>
              </a:rPr>
              <a:t>not consider public clouds as an option for processing or storing their sensitive data. </a:t>
            </a:r>
          </a:p>
          <a:p>
            <a:pPr algn="just"/>
            <a:r>
              <a:rPr lang="en-US" sz="2000" dirty="0">
                <a:latin typeface="Times New Roman" panose="02020603050405020304" pitchFamily="18" charset="0"/>
                <a:cs typeface="Times New Roman" panose="02020603050405020304" pitchFamily="18" charset="0"/>
              </a:rPr>
              <a:t>The </a:t>
            </a:r>
            <a:r>
              <a:rPr lang="en-US" sz="2000" dirty="0">
                <a:solidFill>
                  <a:srgbClr val="C00000"/>
                </a:solidFill>
                <a:latin typeface="Times New Roman" panose="02020603050405020304" pitchFamily="18" charset="0"/>
                <a:cs typeface="Times New Roman" panose="02020603050405020304" pitchFamily="18" charset="0"/>
              </a:rPr>
              <a:t>risk of a breach</a:t>
            </a:r>
            <a:r>
              <a:rPr lang="en-US" sz="2000" dirty="0">
                <a:latin typeface="Times New Roman" panose="02020603050405020304" pitchFamily="18" charset="0"/>
                <a:cs typeface="Times New Roman" panose="02020603050405020304" pitchFamily="18" charset="0"/>
              </a:rPr>
              <a:t> in the security infrastructure of the provider could </a:t>
            </a:r>
            <a:r>
              <a:rPr lang="en-US" sz="2000" dirty="0">
                <a:solidFill>
                  <a:srgbClr val="C00000"/>
                </a:solidFill>
                <a:latin typeface="Times New Roman" panose="02020603050405020304" pitchFamily="18" charset="0"/>
                <a:cs typeface="Times New Roman" panose="02020603050405020304" pitchFamily="18" charset="0"/>
              </a:rPr>
              <a:t>expose such information to others</a:t>
            </a:r>
            <a:r>
              <a:rPr lang="en-US" sz="2000" dirty="0">
                <a:latin typeface="Times New Roman" panose="02020603050405020304" pitchFamily="18" charset="0"/>
                <a:cs typeface="Times New Roman" panose="02020603050405020304" pitchFamily="18" charset="0"/>
              </a:rPr>
              <a:t>; this could simply be considered unacceptable.</a:t>
            </a:r>
            <a:endParaRPr lang="en-IN" sz="20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3280520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021" y="249126"/>
            <a:ext cx="7571700" cy="702600"/>
          </a:xfrm>
        </p:spPr>
        <p:txBody>
          <a:bodyPr/>
          <a:lstStyle/>
          <a:p>
            <a:r>
              <a:rPr lang="en-US" b="1" dirty="0"/>
              <a:t>AWS Global Infrastructure</a:t>
            </a:r>
            <a:endParaRPr lang="en-IN" dirty="0"/>
          </a:p>
        </p:txBody>
      </p:sp>
      <p:sp>
        <p:nvSpPr>
          <p:cNvPr id="3" name="Text Placeholder 2"/>
          <p:cNvSpPr>
            <a:spLocks noGrp="1"/>
          </p:cNvSpPr>
          <p:nvPr>
            <p:ph type="body" idx="1"/>
          </p:nvPr>
        </p:nvSpPr>
        <p:spPr>
          <a:xfrm>
            <a:off x="245806" y="1261700"/>
            <a:ext cx="8112044" cy="3573600"/>
          </a:xfrm>
        </p:spPr>
        <p:txBody>
          <a:bodyPr/>
          <a:lstStyle/>
          <a:p>
            <a:pPr algn="just"/>
            <a:r>
              <a:rPr lang="en-US" sz="2800" dirty="0"/>
              <a:t>The Most Secure, Extensive, and Reliable Global Cloud Infrastructure, for all your applications.</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3350605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2455" y="483476"/>
            <a:ext cx="7895395" cy="4351824"/>
          </a:xfrm>
        </p:spPr>
        <p:txBody>
          <a:bodyPr/>
          <a:lstStyle/>
          <a:p>
            <a:pPr algn="just"/>
            <a:r>
              <a:rPr lang="en-IN" sz="2000" dirty="0">
                <a:solidFill>
                  <a:srgbClr val="C00000"/>
                </a:solidFill>
              </a:rPr>
              <a:t>Web 2.0 technologies </a:t>
            </a:r>
            <a:r>
              <a:rPr lang="en-IN" sz="2000" dirty="0"/>
              <a:t>play a central role in making cloud computing an attractive opportunity for building computing systems.</a:t>
            </a:r>
          </a:p>
          <a:p>
            <a:pPr algn="just"/>
            <a:endParaRPr lang="en-IN" sz="2000" dirty="0"/>
          </a:p>
          <a:p>
            <a:pPr algn="just"/>
            <a:r>
              <a:rPr lang="en-IN" sz="2000" dirty="0">
                <a:solidFill>
                  <a:srgbClr val="C00000"/>
                </a:solidFill>
              </a:rPr>
              <a:t>Service orientation </a:t>
            </a:r>
            <a:r>
              <a:rPr lang="en-IN" sz="2000" dirty="0"/>
              <a:t>allows cloud computing to deliver its capabilities with familiar abstractions, while </a:t>
            </a:r>
            <a:r>
              <a:rPr lang="en-IN" sz="2000" dirty="0">
                <a:solidFill>
                  <a:srgbClr val="C00000"/>
                </a:solidFill>
              </a:rPr>
              <a:t>virtualization confers </a:t>
            </a:r>
            <a:r>
              <a:rPr lang="en-IN" sz="2000" dirty="0"/>
              <a:t>on cloud computing the necessary degree of customization, control, and flexibility for building production and enterprise systems.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727529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531" y="308120"/>
            <a:ext cx="7571700" cy="702600"/>
          </a:xfrm>
        </p:spPr>
        <p:txBody>
          <a:bodyPr/>
          <a:lstStyle/>
          <a:p>
            <a:r>
              <a:rPr lang="en-US" b="1" dirty="0"/>
              <a:t>AWS Global Infrastructure</a:t>
            </a:r>
            <a:endParaRPr lang="en-IN" dirty="0"/>
          </a:p>
        </p:txBody>
      </p:sp>
      <p:sp>
        <p:nvSpPr>
          <p:cNvPr id="3" name="Text Placeholder 2"/>
          <p:cNvSpPr>
            <a:spLocks noGrp="1"/>
          </p:cNvSpPr>
          <p:nvPr>
            <p:ph type="body" idx="1"/>
          </p:nvPr>
        </p:nvSpPr>
        <p:spPr>
          <a:xfrm>
            <a:off x="226142" y="1261700"/>
            <a:ext cx="8131708" cy="3573600"/>
          </a:xfrm>
        </p:spPr>
        <p:txBody>
          <a:bodyPr/>
          <a:lstStyle/>
          <a:p>
            <a:pPr marL="76200" indent="0" algn="just">
              <a:buNone/>
            </a:pPr>
            <a:r>
              <a:rPr lang="en-US" sz="2000" dirty="0">
                <a:solidFill>
                  <a:srgbClr val="333333"/>
                </a:solidFill>
                <a:latin typeface="Times New Roman" panose="02020603050405020304" pitchFamily="18" charset="0"/>
                <a:cs typeface="Times New Roman" panose="02020603050405020304" pitchFamily="18" charset="0"/>
              </a:rPr>
              <a:t>The AWS Global Cloud Infrastructure is the most secure, extensive, and reliable cloud platform, offering over 200 fully featured services from data centers globally. </a:t>
            </a:r>
          </a:p>
          <a:p>
            <a:pPr marL="76200" indent="0" algn="just">
              <a:buNone/>
            </a:pPr>
            <a:r>
              <a:rPr lang="en-US" sz="2000" dirty="0">
                <a:solidFill>
                  <a:srgbClr val="333333"/>
                </a:solidFill>
                <a:latin typeface="Times New Roman" panose="02020603050405020304" pitchFamily="18" charset="0"/>
                <a:cs typeface="Times New Roman" panose="02020603050405020304" pitchFamily="18" charset="0"/>
              </a:rPr>
              <a:t>Whether you need to deploy your application workloads across the globe in a single click, or you want to build and deploy specific applications closer to your end-users with single-digit millisecond latency, AWS provides you the cloud infrastructure where and when you need it.</a:t>
            </a:r>
            <a:endParaRPr lang="en-US" sz="20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223076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Global Infrastructure</a:t>
            </a:r>
            <a:endParaRPr lang="en-IN" dirty="0"/>
          </a:p>
        </p:txBody>
      </p:sp>
      <p:sp>
        <p:nvSpPr>
          <p:cNvPr id="3" name="Text Placeholder 2"/>
          <p:cNvSpPr>
            <a:spLocks noGrp="1"/>
          </p:cNvSpPr>
          <p:nvPr>
            <p:ph type="body" idx="1"/>
          </p:nvPr>
        </p:nvSpPr>
        <p:spPr/>
        <p:txBody>
          <a:bodyPr/>
          <a:lstStyle/>
          <a:p>
            <a:pPr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With millions of active customers and tens of thousands of partners globally, AWS has the largest and most dynamic ecosystem. </a:t>
            </a:r>
          </a:p>
          <a:p>
            <a:pPr algn="just">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Customers across virtually every industry and of every size, including start-ups, enterprises, and public sector organizations, are running every imaginable use case on AWS.</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3348475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pic>
        <p:nvPicPr>
          <p:cNvPr id="5" name="Picture 5">
            <a:extLst>
              <a:ext uri="{FF2B5EF4-FFF2-40B4-BE49-F238E27FC236}">
                <a16:creationId xmlns:a16="http://schemas.microsoft.com/office/drawing/2014/main" id="{A6567014-6818-F640-9E50-7CCCDA93325D}"/>
              </a:ext>
            </a:extLst>
          </p:cNvPr>
          <p:cNvPicPr>
            <a:picLocks noChangeAspect="1"/>
          </p:cNvPicPr>
          <p:nvPr/>
        </p:nvPicPr>
        <p:blipFill>
          <a:blip r:embed="rId2"/>
          <a:stretch>
            <a:fillRect/>
          </a:stretch>
        </p:blipFill>
        <p:spPr>
          <a:xfrm>
            <a:off x="1386348" y="140721"/>
            <a:ext cx="6282813" cy="4889500"/>
          </a:xfrm>
          <a:prstGeom prst="rect">
            <a:avLst/>
          </a:prstGeom>
        </p:spPr>
      </p:pic>
    </p:spTree>
    <p:extLst>
      <p:ext uri="{BB962C8B-B14F-4D97-AF65-F5344CB8AC3E}">
        <p14:creationId xmlns:p14="http://schemas.microsoft.com/office/powerpoint/2010/main" val="2185054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5" name="Picture 4"/>
          <p:cNvPicPr>
            <a:picLocks noChangeAspect="1"/>
          </p:cNvPicPr>
          <p:nvPr/>
        </p:nvPicPr>
        <p:blipFill>
          <a:blip r:embed="rId2"/>
          <a:stretch>
            <a:fillRect/>
          </a:stretch>
        </p:blipFill>
        <p:spPr>
          <a:xfrm>
            <a:off x="1941348" y="-985"/>
            <a:ext cx="5261304" cy="5145470"/>
          </a:xfrm>
          <a:prstGeom prst="rect">
            <a:avLst/>
          </a:prstGeom>
        </p:spPr>
      </p:pic>
    </p:spTree>
    <p:extLst>
      <p:ext uri="{BB962C8B-B14F-4D97-AF65-F5344CB8AC3E}">
        <p14:creationId xmlns:p14="http://schemas.microsoft.com/office/powerpoint/2010/main" val="119177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5" name="Picture 5">
            <a:extLst>
              <a:ext uri="{FF2B5EF4-FFF2-40B4-BE49-F238E27FC236}">
                <a16:creationId xmlns:a16="http://schemas.microsoft.com/office/drawing/2014/main" id="{2BFE47EE-9AB0-1641-9FBB-271B5362CD3F}"/>
              </a:ext>
            </a:extLst>
          </p:cNvPr>
          <p:cNvPicPr>
            <a:picLocks noChangeAspect="1"/>
          </p:cNvPicPr>
          <p:nvPr/>
        </p:nvPicPr>
        <p:blipFill>
          <a:blip r:embed="rId2"/>
          <a:stretch>
            <a:fillRect/>
          </a:stretch>
        </p:blipFill>
        <p:spPr>
          <a:xfrm>
            <a:off x="2032000" y="147865"/>
            <a:ext cx="4608286" cy="4798786"/>
          </a:xfrm>
          <a:prstGeom prst="rect">
            <a:avLst/>
          </a:prstGeom>
        </p:spPr>
      </p:pic>
    </p:spTree>
    <p:extLst>
      <p:ext uri="{BB962C8B-B14F-4D97-AF65-F5344CB8AC3E}">
        <p14:creationId xmlns:p14="http://schemas.microsoft.com/office/powerpoint/2010/main" val="2028370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5" name="Picture 4"/>
          <p:cNvPicPr>
            <a:picLocks noChangeAspect="1"/>
          </p:cNvPicPr>
          <p:nvPr/>
        </p:nvPicPr>
        <p:blipFill>
          <a:blip r:embed="rId2"/>
          <a:stretch>
            <a:fillRect/>
          </a:stretch>
        </p:blipFill>
        <p:spPr>
          <a:xfrm>
            <a:off x="1959637" y="157525"/>
            <a:ext cx="5224725" cy="4828450"/>
          </a:xfrm>
          <a:prstGeom prst="rect">
            <a:avLst/>
          </a:prstGeom>
        </p:spPr>
      </p:pic>
    </p:spTree>
    <p:extLst>
      <p:ext uri="{BB962C8B-B14F-4D97-AF65-F5344CB8AC3E}">
        <p14:creationId xmlns:p14="http://schemas.microsoft.com/office/powerpoint/2010/main" val="4123121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5" name="Picture 4"/>
          <p:cNvPicPr>
            <a:picLocks noChangeAspect="1"/>
          </p:cNvPicPr>
          <p:nvPr/>
        </p:nvPicPr>
        <p:blipFill>
          <a:blip r:embed="rId2"/>
          <a:stretch>
            <a:fillRect/>
          </a:stretch>
        </p:blipFill>
        <p:spPr>
          <a:xfrm>
            <a:off x="2271252" y="139235"/>
            <a:ext cx="4571999" cy="4865030"/>
          </a:xfrm>
          <a:prstGeom prst="rect">
            <a:avLst/>
          </a:prstGeom>
        </p:spPr>
      </p:pic>
    </p:spTree>
    <p:extLst>
      <p:ext uri="{BB962C8B-B14F-4D97-AF65-F5344CB8AC3E}">
        <p14:creationId xmlns:p14="http://schemas.microsoft.com/office/powerpoint/2010/main" val="3279699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386C-3D89-D645-B63D-69141B433D54}"/>
              </a:ext>
            </a:extLst>
          </p:cNvPr>
          <p:cNvSpPr>
            <a:spLocks noGrp="1"/>
          </p:cNvSpPr>
          <p:nvPr>
            <p:ph type="title"/>
          </p:nvPr>
        </p:nvSpPr>
        <p:spPr>
          <a:xfrm>
            <a:off x="444500" y="251109"/>
            <a:ext cx="7571700" cy="702600"/>
          </a:xfrm>
        </p:spPr>
        <p:txBody>
          <a:bodyPr/>
          <a:lstStyle/>
          <a:p>
            <a:r>
              <a:rPr lang="en-US" b="1"/>
              <a:t>Private Clouds</a:t>
            </a:r>
            <a:r>
              <a:rPr lang="en-US"/>
              <a:t>  </a:t>
            </a:r>
          </a:p>
        </p:txBody>
      </p:sp>
      <p:sp>
        <p:nvSpPr>
          <p:cNvPr id="3" name="Text Placeholder 2">
            <a:extLst>
              <a:ext uri="{FF2B5EF4-FFF2-40B4-BE49-F238E27FC236}">
                <a16:creationId xmlns:a16="http://schemas.microsoft.com/office/drawing/2014/main" id="{D99ECFE4-B96E-7A47-8F67-1DAE7B2B494A}"/>
              </a:ext>
            </a:extLst>
          </p:cNvPr>
          <p:cNvSpPr>
            <a:spLocks noGrp="1"/>
          </p:cNvSpPr>
          <p:nvPr>
            <p:ph type="body" idx="1"/>
          </p:nvPr>
        </p:nvSpPr>
        <p:spPr>
          <a:xfrm>
            <a:off x="444500" y="1261780"/>
            <a:ext cx="8629993" cy="3573600"/>
          </a:xfrm>
        </p:spPr>
        <p:txBody>
          <a:bodyPr/>
          <a:lstStyle/>
          <a:p>
            <a:pPr marL="76200" indent="0" algn="justLow">
              <a:buNone/>
            </a:pPr>
            <a:r>
              <a:rPr lang="en-US">
                <a:solidFill>
                  <a:srgbClr val="600000"/>
                </a:solidFill>
              </a:rPr>
              <a:t>Private clouds </a:t>
            </a:r>
            <a:r>
              <a:rPr lang="en-US"/>
              <a:t>have the advantage of keeping the </a:t>
            </a:r>
            <a:r>
              <a:rPr lang="en-US">
                <a:solidFill>
                  <a:srgbClr val="600000"/>
                </a:solidFill>
              </a:rPr>
              <a:t>core business operations in-house </a:t>
            </a:r>
            <a:r>
              <a:rPr lang="en-US"/>
              <a:t>by relying on the existing IT infrastructure and reducing the burden of maintaining it once the cloud has been set up. </a:t>
            </a:r>
          </a:p>
          <a:p>
            <a:pPr marL="76200" indent="0" algn="justLow">
              <a:buNone/>
            </a:pPr>
            <a:r>
              <a:rPr lang="en-US"/>
              <a:t>In this scenario, </a:t>
            </a:r>
            <a:r>
              <a:rPr lang="en-US">
                <a:solidFill>
                  <a:srgbClr val="00B050"/>
                </a:solidFill>
              </a:rPr>
              <a:t>security concerns are less critical</a:t>
            </a:r>
            <a:r>
              <a:rPr lang="en-US"/>
              <a:t>, since sensitive information does not flow out of the private infrastructure. </a:t>
            </a:r>
          </a:p>
        </p:txBody>
      </p:sp>
      <p:sp>
        <p:nvSpPr>
          <p:cNvPr id="4" name="Slide Number Placeholder 3">
            <a:extLst>
              <a:ext uri="{FF2B5EF4-FFF2-40B4-BE49-F238E27FC236}">
                <a16:creationId xmlns:a16="http://schemas.microsoft.com/office/drawing/2014/main" id="{C877BC9D-77AF-7743-8AC4-98C4982063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77</a:t>
            </a:fld>
            <a:endParaRPr lang="en"/>
          </a:p>
        </p:txBody>
      </p:sp>
    </p:spTree>
    <p:extLst>
      <p:ext uri="{BB962C8B-B14F-4D97-AF65-F5344CB8AC3E}">
        <p14:creationId xmlns:p14="http://schemas.microsoft.com/office/powerpoint/2010/main" val="1166522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101708-A0A5-BC4D-91E5-D7893CE35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78</a:t>
            </a:fld>
            <a:endParaRPr lang="en"/>
          </a:p>
        </p:txBody>
      </p:sp>
      <p:pic>
        <p:nvPicPr>
          <p:cNvPr id="5" name="Picture 5">
            <a:extLst>
              <a:ext uri="{FF2B5EF4-FFF2-40B4-BE49-F238E27FC236}">
                <a16:creationId xmlns:a16="http://schemas.microsoft.com/office/drawing/2014/main" id="{464BF570-A231-AE43-A5F1-7D75869640FD}"/>
              </a:ext>
            </a:extLst>
          </p:cNvPr>
          <p:cNvPicPr>
            <a:picLocks noChangeAspect="1"/>
          </p:cNvPicPr>
          <p:nvPr/>
        </p:nvPicPr>
        <p:blipFill>
          <a:blip r:embed="rId2"/>
          <a:stretch>
            <a:fillRect/>
          </a:stretch>
        </p:blipFill>
        <p:spPr>
          <a:xfrm>
            <a:off x="235858" y="1151761"/>
            <a:ext cx="4218213" cy="3129423"/>
          </a:xfrm>
          <a:prstGeom prst="rect">
            <a:avLst/>
          </a:prstGeom>
        </p:spPr>
      </p:pic>
      <p:pic>
        <p:nvPicPr>
          <p:cNvPr id="7" name="Picture 7">
            <a:extLst>
              <a:ext uri="{FF2B5EF4-FFF2-40B4-BE49-F238E27FC236}">
                <a16:creationId xmlns:a16="http://schemas.microsoft.com/office/drawing/2014/main" id="{828BF012-82A9-3E48-816A-8A069DD1FA50}"/>
              </a:ext>
            </a:extLst>
          </p:cNvPr>
          <p:cNvPicPr>
            <a:picLocks noChangeAspect="1"/>
          </p:cNvPicPr>
          <p:nvPr/>
        </p:nvPicPr>
        <p:blipFill>
          <a:blip r:embed="rId3"/>
          <a:stretch>
            <a:fillRect/>
          </a:stretch>
        </p:blipFill>
        <p:spPr>
          <a:xfrm>
            <a:off x="4988150" y="1157890"/>
            <a:ext cx="3529921" cy="3123294"/>
          </a:xfrm>
          <a:prstGeom prst="rect">
            <a:avLst/>
          </a:prstGeom>
        </p:spPr>
      </p:pic>
    </p:spTree>
    <p:extLst>
      <p:ext uri="{BB962C8B-B14F-4D97-AF65-F5344CB8AC3E}">
        <p14:creationId xmlns:p14="http://schemas.microsoft.com/office/powerpoint/2010/main" val="1395399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7FC5-B2F9-5B4E-9579-FAC455303815}"/>
              </a:ext>
            </a:extLst>
          </p:cNvPr>
          <p:cNvSpPr>
            <a:spLocks noGrp="1"/>
          </p:cNvSpPr>
          <p:nvPr>
            <p:ph type="title"/>
          </p:nvPr>
        </p:nvSpPr>
        <p:spPr>
          <a:xfrm>
            <a:off x="235857" y="226478"/>
            <a:ext cx="8817429" cy="1016308"/>
          </a:xfrm>
        </p:spPr>
        <p:txBody>
          <a:bodyPr anchor="b"/>
          <a:lstStyle/>
          <a:p>
            <a:pPr algn="justLow"/>
            <a:r>
              <a:rPr lang="en-US" b="1"/>
              <a:t>Delivering in-house cloud computing solutions for enter-prises highlighted some of the key advantages of using a private cloud computing infrastructure:</a:t>
            </a:r>
          </a:p>
        </p:txBody>
      </p:sp>
      <p:sp>
        <p:nvSpPr>
          <p:cNvPr id="3" name="Text Placeholder 2">
            <a:extLst>
              <a:ext uri="{FF2B5EF4-FFF2-40B4-BE49-F238E27FC236}">
                <a16:creationId xmlns:a16="http://schemas.microsoft.com/office/drawing/2014/main" id="{F1C41720-5695-AD44-BB16-1D37B18D2D50}"/>
              </a:ext>
            </a:extLst>
          </p:cNvPr>
          <p:cNvSpPr>
            <a:spLocks noGrp="1"/>
          </p:cNvSpPr>
          <p:nvPr>
            <p:ph type="body" idx="1"/>
          </p:nvPr>
        </p:nvSpPr>
        <p:spPr>
          <a:xfrm>
            <a:off x="335643" y="1333499"/>
            <a:ext cx="8617441" cy="3692071"/>
          </a:xfrm>
        </p:spPr>
        <p:txBody>
          <a:bodyPr/>
          <a:lstStyle/>
          <a:p>
            <a:pPr marL="76200" indent="0" algn="justLow">
              <a:buNone/>
            </a:pPr>
            <a:r>
              <a:rPr lang="en-US" b="1">
                <a:solidFill>
                  <a:srgbClr val="C00000"/>
                </a:solidFill>
              </a:rPr>
              <a:t>1. Customer information protection: </a:t>
            </a:r>
            <a:r>
              <a:rPr lang="en-US"/>
              <a:t>Despite assurances by the public cloud leaders about security, few provide satisfactory disclosure or have long enough histories with their cloud offerings to provide warranties about the specific level of security put in place on their systems. </a:t>
            </a:r>
          </a:p>
          <a:p>
            <a:pPr marL="76200" indent="0" algn="justLow">
              <a:buNone/>
            </a:pPr>
            <a:endParaRPr lang="en-US"/>
          </a:p>
          <a:p>
            <a:pPr marL="76200" indent="0" algn="justLow">
              <a:buNone/>
            </a:pPr>
            <a:r>
              <a:rPr lang="en-US"/>
              <a:t>In-house security is easier to maintain and rely on.</a:t>
            </a:r>
          </a:p>
        </p:txBody>
      </p:sp>
      <p:sp>
        <p:nvSpPr>
          <p:cNvPr id="4" name="Slide Number Placeholder 3">
            <a:extLst>
              <a:ext uri="{FF2B5EF4-FFF2-40B4-BE49-F238E27FC236}">
                <a16:creationId xmlns:a16="http://schemas.microsoft.com/office/drawing/2014/main" id="{2D104056-5A4B-9540-99AE-C71F1CB17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79</a:t>
            </a:fld>
            <a:endParaRPr lang="en"/>
          </a:p>
        </p:txBody>
      </p:sp>
    </p:spTree>
    <p:extLst>
      <p:ext uri="{BB962C8B-B14F-4D97-AF65-F5344CB8AC3E}">
        <p14:creationId xmlns:p14="http://schemas.microsoft.com/office/powerpoint/2010/main" val="405889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97" y="181541"/>
            <a:ext cx="7571700" cy="450352"/>
          </a:xfrm>
        </p:spPr>
        <p:txBody>
          <a:bodyPr/>
          <a:lstStyle/>
          <a:p>
            <a:r>
              <a:rPr lang="en-IN" b="1" dirty="0"/>
              <a:t>1.1 The vision of cloud computing</a:t>
            </a:r>
          </a:p>
        </p:txBody>
      </p:sp>
      <p:sp>
        <p:nvSpPr>
          <p:cNvPr id="3" name="Text Placeholder 2"/>
          <p:cNvSpPr>
            <a:spLocks noGrp="1"/>
          </p:cNvSpPr>
          <p:nvPr>
            <p:ph type="body" idx="1"/>
          </p:nvPr>
        </p:nvSpPr>
        <p:spPr>
          <a:xfrm>
            <a:off x="199697" y="576475"/>
            <a:ext cx="8074071" cy="4289815"/>
          </a:xfrm>
        </p:spPr>
        <p:txBody>
          <a:bodyPr/>
          <a:lstStyle/>
          <a:p>
            <a:pPr algn="just"/>
            <a:r>
              <a:rPr lang="en-IN" sz="2000" dirty="0">
                <a:solidFill>
                  <a:srgbClr val="C00000"/>
                </a:solidFill>
              </a:rPr>
              <a:t>Cloud computing </a:t>
            </a:r>
            <a:r>
              <a:rPr lang="en-IN" sz="2000" dirty="0"/>
              <a:t>allows anyone with a </a:t>
            </a:r>
            <a:r>
              <a:rPr lang="en-IN" sz="2000" dirty="0">
                <a:solidFill>
                  <a:srgbClr val="C00000"/>
                </a:solidFill>
              </a:rPr>
              <a:t>credit card </a:t>
            </a:r>
            <a:r>
              <a:rPr lang="en-IN" sz="2000" dirty="0"/>
              <a:t>to provision virtual hardware, runtime environments, and services. These are used for as long as needed, with no up-front commitments required.</a:t>
            </a:r>
          </a:p>
          <a:p>
            <a:pPr algn="just"/>
            <a:r>
              <a:rPr lang="en-IN" sz="2000" dirty="0"/>
              <a:t>The </a:t>
            </a:r>
            <a:r>
              <a:rPr lang="en-IN" sz="2000" dirty="0">
                <a:solidFill>
                  <a:srgbClr val="C00000"/>
                </a:solidFill>
              </a:rPr>
              <a:t>entire</a:t>
            </a:r>
            <a:r>
              <a:rPr lang="en-IN" sz="2000" dirty="0"/>
              <a:t> </a:t>
            </a:r>
            <a:r>
              <a:rPr lang="en-IN" sz="2000" dirty="0">
                <a:solidFill>
                  <a:srgbClr val="C00000"/>
                </a:solidFill>
              </a:rPr>
              <a:t>stack of a computing system is transformed into a collection of utilities</a:t>
            </a:r>
            <a:r>
              <a:rPr lang="en-IN" sz="2000" dirty="0"/>
              <a:t>, which can be provisioned and composed together to deploy systems in hours rather than days and with virtually no maintenance costs.</a:t>
            </a:r>
          </a:p>
          <a:p>
            <a:pPr algn="just"/>
            <a:r>
              <a:rPr lang="en-IN" sz="2000" dirty="0"/>
              <a:t>This </a:t>
            </a:r>
            <a:r>
              <a:rPr lang="en-IN" sz="2000" dirty="0">
                <a:solidFill>
                  <a:srgbClr val="C00000"/>
                </a:solidFill>
              </a:rPr>
              <a:t>opportunity</a:t>
            </a:r>
            <a:r>
              <a:rPr lang="en-IN" sz="2000" dirty="0"/>
              <a:t> has now become a practice across several </a:t>
            </a:r>
            <a:r>
              <a:rPr lang="en-IN" sz="2000" dirty="0">
                <a:solidFill>
                  <a:srgbClr val="C00000"/>
                </a:solidFill>
              </a:rPr>
              <a:t>application domains and business sectors </a:t>
            </a:r>
            <a:r>
              <a:rPr lang="en-IN" sz="2000" dirty="0"/>
              <a:t>(see Figure 1.1). </a:t>
            </a:r>
          </a:p>
          <a:p>
            <a:pPr algn="just"/>
            <a:r>
              <a:rPr lang="en-IN" sz="2000" dirty="0"/>
              <a:t>The </a:t>
            </a:r>
            <a:r>
              <a:rPr lang="en-IN" sz="2000" dirty="0">
                <a:solidFill>
                  <a:srgbClr val="C00000"/>
                </a:solidFill>
              </a:rPr>
              <a:t>demand has fast-tracked technical development and enriched the set of services offered</a:t>
            </a:r>
            <a:r>
              <a:rPr lang="en-IN" sz="2000" dirty="0"/>
              <a:t>, which have also become more sophisticated and cheaper.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92066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63191-DC79-8F47-B122-5022D2B20171}"/>
              </a:ext>
            </a:extLst>
          </p:cNvPr>
          <p:cNvSpPr>
            <a:spLocks noGrp="1"/>
          </p:cNvSpPr>
          <p:nvPr>
            <p:ph type="body" idx="1"/>
          </p:nvPr>
        </p:nvSpPr>
        <p:spPr>
          <a:xfrm>
            <a:off x="290286" y="226786"/>
            <a:ext cx="8563428" cy="4608514"/>
          </a:xfrm>
        </p:spPr>
        <p:txBody>
          <a:bodyPr/>
          <a:lstStyle/>
          <a:p>
            <a:pPr marL="76200" indent="0" algn="justLow">
              <a:buNone/>
            </a:pPr>
            <a:r>
              <a:rPr lang="en-US" b="1">
                <a:solidFill>
                  <a:srgbClr val="C00000"/>
                </a:solidFill>
              </a:rPr>
              <a:t>2. Infrastructure ensuring SLAs: </a:t>
            </a:r>
            <a:r>
              <a:rPr lang="en-US"/>
              <a:t>Quality of service implies specific operations such as appropriate clustering and failover, data replication, system monitoring and maintenance, disaster recovery and other uptime services can be proportional to the application needs. </a:t>
            </a:r>
          </a:p>
          <a:p>
            <a:pPr marL="76200" indent="0" algn="justLow">
              <a:buNone/>
            </a:pPr>
            <a:endParaRPr lang="en-US"/>
          </a:p>
          <a:p>
            <a:pPr marL="76200" indent="0" algn="justLow">
              <a:buNone/>
            </a:pPr>
            <a:r>
              <a:rPr lang="en-US"/>
              <a:t>Although public cloud vendors provide some of these features, not all of them are available as needed.</a:t>
            </a:r>
          </a:p>
        </p:txBody>
      </p:sp>
      <p:sp>
        <p:nvSpPr>
          <p:cNvPr id="4" name="Slide Number Placeholder 3">
            <a:extLst>
              <a:ext uri="{FF2B5EF4-FFF2-40B4-BE49-F238E27FC236}">
                <a16:creationId xmlns:a16="http://schemas.microsoft.com/office/drawing/2014/main" id="{C18317FD-C655-6F44-9C3E-DAA3D38D21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80</a:t>
            </a:fld>
            <a:endParaRPr lang="en"/>
          </a:p>
        </p:txBody>
      </p:sp>
    </p:spTree>
    <p:extLst>
      <p:ext uri="{BB962C8B-B14F-4D97-AF65-F5344CB8AC3E}">
        <p14:creationId xmlns:p14="http://schemas.microsoft.com/office/powerpoint/2010/main" val="3661349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2240F2-C24A-7641-811C-6178DFBCD9A7}"/>
              </a:ext>
            </a:extLst>
          </p:cNvPr>
          <p:cNvSpPr>
            <a:spLocks noGrp="1"/>
          </p:cNvSpPr>
          <p:nvPr>
            <p:ph type="body" idx="1"/>
          </p:nvPr>
        </p:nvSpPr>
        <p:spPr>
          <a:xfrm>
            <a:off x="290286" y="371929"/>
            <a:ext cx="8436428" cy="4463371"/>
          </a:xfrm>
        </p:spPr>
        <p:txBody>
          <a:bodyPr/>
          <a:lstStyle/>
          <a:p>
            <a:pPr marL="76200" indent="0" algn="justLow">
              <a:buNone/>
            </a:pPr>
            <a:r>
              <a:rPr lang="en-US" b="1">
                <a:solidFill>
                  <a:srgbClr val="C00000"/>
                </a:solidFill>
              </a:rPr>
              <a:t>3. Compliance with standard procedures and operations: </a:t>
            </a:r>
          </a:p>
          <a:p>
            <a:pPr algn="justLow"/>
            <a:r>
              <a:rPr lang="en-US"/>
              <a:t>If organizations are subject to third-party compliance standards, specific procedures have to be put in place when deploying and executing applications. </a:t>
            </a:r>
          </a:p>
          <a:p>
            <a:pPr algn="justLow"/>
            <a:r>
              <a:rPr lang="en-US"/>
              <a:t>This could be not possible in the case of the virtual public infrastructure.</a:t>
            </a:r>
          </a:p>
          <a:p>
            <a:pPr algn="justLow"/>
            <a:r>
              <a:rPr lang="en-US"/>
              <a:t>All these aspects make the use of cloud-based infrastructures in private premises an interesting option.</a:t>
            </a:r>
          </a:p>
        </p:txBody>
      </p:sp>
      <p:sp>
        <p:nvSpPr>
          <p:cNvPr id="4" name="Slide Number Placeholder 3">
            <a:extLst>
              <a:ext uri="{FF2B5EF4-FFF2-40B4-BE49-F238E27FC236}">
                <a16:creationId xmlns:a16="http://schemas.microsoft.com/office/drawing/2014/main" id="{5CE32063-2F20-AC45-9CA5-B6180742A5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81</a:t>
            </a:fld>
            <a:endParaRPr lang="en"/>
          </a:p>
        </p:txBody>
      </p:sp>
    </p:spTree>
    <p:extLst>
      <p:ext uri="{BB962C8B-B14F-4D97-AF65-F5344CB8AC3E}">
        <p14:creationId xmlns:p14="http://schemas.microsoft.com/office/powerpoint/2010/main" val="3983717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BD3EA-DFC1-524D-BFC1-72BABA47DB71}"/>
              </a:ext>
            </a:extLst>
          </p:cNvPr>
          <p:cNvSpPr>
            <a:spLocks noGrp="1"/>
          </p:cNvSpPr>
          <p:nvPr>
            <p:ph type="body" idx="1"/>
          </p:nvPr>
        </p:nvSpPr>
        <p:spPr>
          <a:xfrm>
            <a:off x="90714" y="217714"/>
            <a:ext cx="8862369" cy="4109357"/>
          </a:xfrm>
        </p:spPr>
        <p:txBody>
          <a:bodyPr/>
          <a:lstStyle/>
          <a:p>
            <a:pPr marL="76200" indent="0" algn="justLow">
              <a:buNone/>
            </a:pPr>
            <a:r>
              <a:rPr lang="en-US"/>
              <a:t>From an architectural point of view, private clouds can be implemented on </a:t>
            </a:r>
            <a:r>
              <a:rPr lang="en-US">
                <a:solidFill>
                  <a:srgbClr val="C00000"/>
                </a:solidFill>
              </a:rPr>
              <a:t>more heterogeneous hardware</a:t>
            </a:r>
            <a:r>
              <a:rPr lang="en-US"/>
              <a:t>: They generally rely on the existing IT infrastructure already deployed on the private premises. This could be a datacenter, a cluster, an enterprise desktop grid, or a combination of them.</a:t>
            </a:r>
          </a:p>
          <a:p>
            <a:pPr marL="76200" indent="0" algn="justLow">
              <a:buNone/>
            </a:pPr>
            <a:endParaRPr lang="en-US"/>
          </a:p>
          <a:p>
            <a:pPr marL="76200" indent="0" algn="justLow">
              <a:buNone/>
            </a:pPr>
            <a:r>
              <a:rPr lang="en-US"/>
              <a:t>Different options can be adopted to implement private clouds. Figure 4.4 provides a </a:t>
            </a:r>
            <a:r>
              <a:rPr lang="en-US">
                <a:solidFill>
                  <a:srgbClr val="C00000"/>
                </a:solidFill>
              </a:rPr>
              <a:t>comprehensive view of the solutions </a:t>
            </a:r>
            <a:r>
              <a:rPr lang="en-US"/>
              <a:t>together with some reference to the most popular software used to deploy private clouds.</a:t>
            </a:r>
          </a:p>
        </p:txBody>
      </p:sp>
      <p:sp>
        <p:nvSpPr>
          <p:cNvPr id="4" name="Slide Number Placeholder 3">
            <a:extLst>
              <a:ext uri="{FF2B5EF4-FFF2-40B4-BE49-F238E27FC236}">
                <a16:creationId xmlns:a16="http://schemas.microsoft.com/office/drawing/2014/main" id="{79A4631E-42A3-3140-ADA7-604ED22AEF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82</a:t>
            </a:fld>
            <a:endParaRPr lang="en"/>
          </a:p>
        </p:txBody>
      </p:sp>
    </p:spTree>
    <p:extLst>
      <p:ext uri="{BB962C8B-B14F-4D97-AF65-F5344CB8AC3E}">
        <p14:creationId xmlns:p14="http://schemas.microsoft.com/office/powerpoint/2010/main" val="3835945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A2222-AC12-794A-86AC-38A5337D18C5}"/>
              </a:ext>
            </a:extLst>
          </p:cNvPr>
          <p:cNvSpPr>
            <a:spLocks noGrp="1"/>
          </p:cNvSpPr>
          <p:nvPr>
            <p:ph type="body" idx="1"/>
          </p:nvPr>
        </p:nvSpPr>
        <p:spPr>
          <a:xfrm>
            <a:off x="190915" y="163286"/>
            <a:ext cx="8653727" cy="4672014"/>
          </a:xfrm>
        </p:spPr>
        <p:txBody>
          <a:bodyPr/>
          <a:lstStyle/>
          <a:p>
            <a:endParaRPr lang="en-US"/>
          </a:p>
        </p:txBody>
      </p:sp>
      <p:sp>
        <p:nvSpPr>
          <p:cNvPr id="4" name="Slide Number Placeholder 3">
            <a:extLst>
              <a:ext uri="{FF2B5EF4-FFF2-40B4-BE49-F238E27FC236}">
                <a16:creationId xmlns:a16="http://schemas.microsoft.com/office/drawing/2014/main" id="{2D0351B5-1307-9D40-B0E3-43D640A6B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83</a:t>
            </a:fld>
            <a:endParaRPr lang="en"/>
          </a:p>
        </p:txBody>
      </p:sp>
      <p:pic>
        <p:nvPicPr>
          <p:cNvPr id="5" name="Picture 5">
            <a:extLst>
              <a:ext uri="{FF2B5EF4-FFF2-40B4-BE49-F238E27FC236}">
                <a16:creationId xmlns:a16="http://schemas.microsoft.com/office/drawing/2014/main" id="{6D78C9B3-4A2B-914A-AF4F-DF7160C329DB}"/>
              </a:ext>
            </a:extLst>
          </p:cNvPr>
          <p:cNvPicPr>
            <a:picLocks noChangeAspect="1"/>
          </p:cNvPicPr>
          <p:nvPr/>
        </p:nvPicPr>
        <p:blipFill>
          <a:blip r:embed="rId2"/>
          <a:stretch>
            <a:fillRect/>
          </a:stretch>
        </p:blipFill>
        <p:spPr>
          <a:xfrm>
            <a:off x="1" y="-99786"/>
            <a:ext cx="9144000" cy="5243285"/>
          </a:xfrm>
          <a:prstGeom prst="rect">
            <a:avLst/>
          </a:prstGeom>
        </p:spPr>
      </p:pic>
    </p:spTree>
    <p:extLst>
      <p:ext uri="{BB962C8B-B14F-4D97-AF65-F5344CB8AC3E}">
        <p14:creationId xmlns:p14="http://schemas.microsoft.com/office/powerpoint/2010/main" val="817481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14E8C2-CE7E-5E44-AEEA-09277225F9E0}"/>
              </a:ext>
            </a:extLst>
          </p:cNvPr>
          <p:cNvSpPr>
            <a:spLocks noGrp="1"/>
          </p:cNvSpPr>
          <p:nvPr>
            <p:ph type="body" idx="1"/>
          </p:nvPr>
        </p:nvSpPr>
        <p:spPr>
          <a:xfrm>
            <a:off x="0" y="0"/>
            <a:ext cx="8772072" cy="5234190"/>
          </a:xfrm>
        </p:spPr>
        <p:txBody>
          <a:bodyPr/>
          <a:lstStyle/>
          <a:p>
            <a:pPr algn="justLow"/>
            <a:r>
              <a:rPr lang="en-US"/>
              <a:t>At the bottom layer of the software stack, </a:t>
            </a:r>
            <a:r>
              <a:rPr lang="en-US" b="1">
                <a:solidFill>
                  <a:srgbClr val="C00000"/>
                </a:solidFill>
              </a:rPr>
              <a:t>virtual machine technologies</a:t>
            </a:r>
            <a:r>
              <a:rPr lang="en-US">
                <a:solidFill>
                  <a:srgbClr val="C00000"/>
                </a:solidFill>
              </a:rPr>
              <a:t> such as Xen, KVM and Vmware</a:t>
            </a:r>
            <a:r>
              <a:rPr lang="en-US"/>
              <a:t> serve as the foundations of the cloud. </a:t>
            </a:r>
          </a:p>
          <a:p>
            <a:pPr algn="justLow"/>
            <a:r>
              <a:rPr lang="en-US" b="1">
                <a:solidFill>
                  <a:srgbClr val="C00000"/>
                </a:solidFill>
              </a:rPr>
              <a:t>Virtual machine management technologies </a:t>
            </a:r>
            <a:r>
              <a:rPr lang="en-US">
                <a:solidFill>
                  <a:srgbClr val="C00000"/>
                </a:solidFill>
              </a:rPr>
              <a:t>such as Vmware vCloud, Eucalyptus and OpenNebula</a:t>
            </a:r>
            <a:r>
              <a:rPr lang="en-US"/>
              <a:t> can be used to control the virtual infrastructure and provide an IaaS solution. </a:t>
            </a:r>
          </a:p>
          <a:p>
            <a:pPr algn="justLow"/>
            <a:r>
              <a:rPr lang="en-US" b="1">
                <a:solidFill>
                  <a:srgbClr val="C00000"/>
                </a:solidFill>
              </a:rPr>
              <a:t>Eucalyptus</a:t>
            </a:r>
            <a:r>
              <a:rPr lang="en-US"/>
              <a:t> provides </a:t>
            </a:r>
            <a:r>
              <a:rPr lang="en-US">
                <a:solidFill>
                  <a:srgbClr val="C00000"/>
                </a:solidFill>
              </a:rPr>
              <a:t>full compatibility</a:t>
            </a:r>
            <a:r>
              <a:rPr lang="en-US"/>
              <a:t> with Amazon Web Services interfaces and supports different virtual machine technologies such as Xen, KVM, and Vmware. </a:t>
            </a:r>
          </a:p>
          <a:p>
            <a:pPr algn="justLow"/>
            <a:r>
              <a:rPr lang="en-US"/>
              <a:t>Like Eucalyptus, </a:t>
            </a:r>
            <a:r>
              <a:rPr lang="en-US" b="1">
                <a:solidFill>
                  <a:srgbClr val="C00000"/>
                </a:solidFill>
              </a:rPr>
              <a:t>OpenNebula</a:t>
            </a:r>
            <a:r>
              <a:rPr lang="en-US"/>
              <a:t> is an open-source solution for </a:t>
            </a:r>
            <a:r>
              <a:rPr lang="en-US">
                <a:solidFill>
                  <a:srgbClr val="C00000"/>
                </a:solidFill>
              </a:rPr>
              <a:t>virtual infrastructure management</a:t>
            </a:r>
            <a:r>
              <a:rPr lang="en-US"/>
              <a:t> that supports KVM, Xen, and Vmware, which has been </a:t>
            </a:r>
            <a:r>
              <a:rPr lang="en-US">
                <a:solidFill>
                  <a:srgbClr val="C00000"/>
                </a:solidFill>
              </a:rPr>
              <a:t>designed to easily integrate third-party IaaS providers. </a:t>
            </a:r>
          </a:p>
        </p:txBody>
      </p:sp>
      <p:sp>
        <p:nvSpPr>
          <p:cNvPr id="4" name="Slide Number Placeholder 3">
            <a:extLst>
              <a:ext uri="{FF2B5EF4-FFF2-40B4-BE49-F238E27FC236}">
                <a16:creationId xmlns:a16="http://schemas.microsoft.com/office/drawing/2014/main" id="{60C16C20-6E66-4E41-BF6F-81E193C2AF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84</a:t>
            </a:fld>
            <a:endParaRPr lang="en"/>
          </a:p>
        </p:txBody>
      </p:sp>
    </p:spTree>
    <p:extLst>
      <p:ext uri="{BB962C8B-B14F-4D97-AF65-F5344CB8AC3E}">
        <p14:creationId xmlns:p14="http://schemas.microsoft.com/office/powerpoint/2010/main" val="2832122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B2481-5E28-2846-B870-94E84DA034DA}"/>
              </a:ext>
            </a:extLst>
          </p:cNvPr>
          <p:cNvSpPr>
            <a:spLocks noGrp="1"/>
          </p:cNvSpPr>
          <p:nvPr>
            <p:ph type="body" idx="1"/>
          </p:nvPr>
        </p:nvSpPr>
        <p:spPr>
          <a:xfrm>
            <a:off x="353785" y="181429"/>
            <a:ext cx="8518071" cy="4871357"/>
          </a:xfrm>
        </p:spPr>
        <p:txBody>
          <a:bodyPr/>
          <a:lstStyle/>
          <a:p>
            <a:pPr algn="justLow"/>
            <a:r>
              <a:rPr lang="en-US" sz="2000"/>
              <a:t>Solutions that rely on the previous virtual machine managers and provide added value are</a:t>
            </a:r>
            <a:r>
              <a:rPr lang="en-US" sz="2000">
                <a:solidFill>
                  <a:srgbClr val="C00000"/>
                </a:solidFill>
              </a:rPr>
              <a:t> OpenPEX and InterGrid</a:t>
            </a:r>
            <a:r>
              <a:rPr lang="en-US" sz="2000"/>
              <a:t>.</a:t>
            </a:r>
          </a:p>
          <a:p>
            <a:pPr algn="justLow"/>
            <a:r>
              <a:rPr lang="en-US" sz="2000">
                <a:solidFill>
                  <a:srgbClr val="C00000"/>
                </a:solidFill>
              </a:rPr>
              <a:t>OpenPEX (Provisioning and Execution System for VMs)</a:t>
            </a:r>
            <a:r>
              <a:rPr lang="en-US" sz="2000"/>
              <a:t> is </a:t>
            </a:r>
            <a:r>
              <a:rPr lang="en-US" sz="2000">
                <a:solidFill>
                  <a:srgbClr val="C00000"/>
                </a:solidFill>
              </a:rPr>
              <a:t>Web-based system</a:t>
            </a:r>
            <a:r>
              <a:rPr lang="en-US" sz="2000"/>
              <a:t> that allows the </a:t>
            </a:r>
            <a:r>
              <a:rPr lang="en-US" sz="2000">
                <a:solidFill>
                  <a:srgbClr val="C00000"/>
                </a:solidFill>
              </a:rPr>
              <a:t>reservation of virtual machine instances </a:t>
            </a:r>
            <a:r>
              <a:rPr lang="en-US" sz="2000"/>
              <a:t>and is designed to </a:t>
            </a:r>
            <a:r>
              <a:rPr lang="en-US" sz="2000">
                <a:solidFill>
                  <a:srgbClr val="C00000"/>
                </a:solidFill>
              </a:rPr>
              <a:t>support different back ends </a:t>
            </a:r>
            <a:r>
              <a:rPr lang="en-US" sz="2000"/>
              <a:t>(at the moment only the support for Xen is implemented). </a:t>
            </a:r>
          </a:p>
          <a:p>
            <a:pPr algn="justLow"/>
            <a:r>
              <a:rPr lang="en-US" sz="2000">
                <a:solidFill>
                  <a:srgbClr val="C00000"/>
                </a:solidFill>
              </a:rPr>
              <a:t>InterGrid</a:t>
            </a:r>
            <a:r>
              <a:rPr lang="en-US" sz="2000"/>
              <a:t> provides added value on top of OpenNebula and Amazon EC2 by allowing the </a:t>
            </a:r>
            <a:r>
              <a:rPr lang="en-US" sz="2000">
                <a:solidFill>
                  <a:srgbClr val="C00000"/>
                </a:solidFill>
              </a:rPr>
              <a:t>reservation of virtual machine instances and managing multi-administrative domain clouds.</a:t>
            </a:r>
          </a:p>
          <a:p>
            <a:pPr algn="justLow"/>
            <a:r>
              <a:rPr lang="en-US" sz="2000" b="1" i="1">
                <a:solidFill>
                  <a:srgbClr val="C00000"/>
                </a:solidFill>
              </a:rPr>
              <a:t>PaaS solutions can provide an additional layer and deliver a high-level service for private clouds. </a:t>
            </a:r>
          </a:p>
          <a:p>
            <a:pPr algn="justLow"/>
            <a:r>
              <a:rPr lang="en-US" sz="2000"/>
              <a:t>Among the options available for private deployment of clouds we can consider </a:t>
            </a:r>
            <a:r>
              <a:rPr lang="en-US" sz="2000">
                <a:solidFill>
                  <a:srgbClr val="C00000"/>
                </a:solidFill>
              </a:rPr>
              <a:t>DataSynapse, Zimory Pools, Elastra, and Aneka. </a:t>
            </a:r>
          </a:p>
          <a:p>
            <a:pPr algn="justLow"/>
            <a:r>
              <a:rPr lang="en-US" sz="2000">
                <a:solidFill>
                  <a:srgbClr val="C00000"/>
                </a:solidFill>
              </a:rPr>
              <a:t>DataSynapse</a:t>
            </a:r>
            <a:r>
              <a:rPr lang="en-US" sz="2000"/>
              <a:t> is a global provider of </a:t>
            </a:r>
            <a:r>
              <a:rPr lang="en-US" sz="2000">
                <a:solidFill>
                  <a:srgbClr val="C00000"/>
                </a:solidFill>
              </a:rPr>
              <a:t>application virtualization software. </a:t>
            </a:r>
          </a:p>
        </p:txBody>
      </p:sp>
      <p:sp>
        <p:nvSpPr>
          <p:cNvPr id="4" name="Slide Number Placeholder 3">
            <a:extLst>
              <a:ext uri="{FF2B5EF4-FFF2-40B4-BE49-F238E27FC236}">
                <a16:creationId xmlns:a16="http://schemas.microsoft.com/office/drawing/2014/main" id="{6A005032-6E1E-F143-B7EE-5FC04D2103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85</a:t>
            </a:fld>
            <a:endParaRPr lang="en"/>
          </a:p>
        </p:txBody>
      </p:sp>
    </p:spTree>
    <p:extLst>
      <p:ext uri="{BB962C8B-B14F-4D97-AF65-F5344CB8AC3E}">
        <p14:creationId xmlns:p14="http://schemas.microsoft.com/office/powerpoint/2010/main" val="1166127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0DDAE9-F503-F440-BDE4-5090E9C21493}"/>
              </a:ext>
            </a:extLst>
          </p:cNvPr>
          <p:cNvSpPr>
            <a:spLocks noGrp="1"/>
          </p:cNvSpPr>
          <p:nvPr>
            <p:ph type="body" idx="1"/>
          </p:nvPr>
        </p:nvSpPr>
        <p:spPr>
          <a:xfrm>
            <a:off x="371929" y="326571"/>
            <a:ext cx="8472714" cy="4508729"/>
          </a:xfrm>
        </p:spPr>
        <p:txBody>
          <a:bodyPr/>
          <a:lstStyle/>
          <a:p>
            <a:pPr algn="justLow"/>
            <a:r>
              <a:rPr lang="en-US">
                <a:solidFill>
                  <a:srgbClr val="C00000"/>
                </a:solidFill>
              </a:rPr>
              <a:t>DataSynapse</a:t>
            </a:r>
            <a:r>
              <a:rPr lang="en-US"/>
              <a:t> provides a flexible environment for building private clouds on top of datacenters.</a:t>
            </a:r>
          </a:p>
          <a:p>
            <a:pPr algn="justLow"/>
            <a:r>
              <a:rPr lang="en-US">
                <a:solidFill>
                  <a:srgbClr val="C00000"/>
                </a:solidFill>
              </a:rPr>
              <a:t>Elastra Cloud Server </a:t>
            </a:r>
            <a:r>
              <a:rPr lang="en-US"/>
              <a:t>is a platform for easily configuring and deploying distributed application infrastructures on clouds.</a:t>
            </a:r>
          </a:p>
          <a:p>
            <a:pPr algn="justLow"/>
            <a:r>
              <a:rPr lang="en-US">
                <a:solidFill>
                  <a:srgbClr val="C00000"/>
                </a:solidFill>
              </a:rPr>
              <a:t>Zimory</a:t>
            </a:r>
            <a:r>
              <a:rPr lang="en-US"/>
              <a:t> provides a software infrastructure layer that automates the use of resource pools based on Xen, KVM, and Vmware virtualization technologies. </a:t>
            </a:r>
          </a:p>
          <a:p>
            <a:pPr algn="justLow"/>
            <a:r>
              <a:rPr lang="en-US">
                <a:solidFill>
                  <a:srgbClr val="C00000"/>
                </a:solidFill>
              </a:rPr>
              <a:t>Zimory</a:t>
            </a:r>
            <a:r>
              <a:rPr lang="en-US"/>
              <a:t> allows creating an internal cloud composed of sparse private and public resources and provides facilities for migrating applications within the existing infrastructure. </a:t>
            </a:r>
          </a:p>
        </p:txBody>
      </p:sp>
      <p:sp>
        <p:nvSpPr>
          <p:cNvPr id="4" name="Slide Number Placeholder 3">
            <a:extLst>
              <a:ext uri="{FF2B5EF4-FFF2-40B4-BE49-F238E27FC236}">
                <a16:creationId xmlns:a16="http://schemas.microsoft.com/office/drawing/2014/main" id="{1044BD63-3696-2545-8F71-FA114639B7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86</a:t>
            </a:fld>
            <a:endParaRPr lang="en"/>
          </a:p>
        </p:txBody>
      </p:sp>
    </p:spTree>
    <p:extLst>
      <p:ext uri="{BB962C8B-B14F-4D97-AF65-F5344CB8AC3E}">
        <p14:creationId xmlns:p14="http://schemas.microsoft.com/office/powerpoint/2010/main" val="1209893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E25C3E-D4C1-3A41-BB0A-7A23E959582E}"/>
              </a:ext>
            </a:extLst>
          </p:cNvPr>
          <p:cNvSpPr>
            <a:spLocks noGrp="1"/>
          </p:cNvSpPr>
          <p:nvPr>
            <p:ph type="body" idx="1"/>
          </p:nvPr>
        </p:nvSpPr>
        <p:spPr>
          <a:xfrm>
            <a:off x="263070" y="190500"/>
            <a:ext cx="8581573" cy="4744357"/>
          </a:xfrm>
        </p:spPr>
        <p:txBody>
          <a:bodyPr/>
          <a:lstStyle/>
          <a:p>
            <a:pPr algn="justLow"/>
            <a:r>
              <a:rPr lang="en-US">
                <a:solidFill>
                  <a:srgbClr val="C00000"/>
                </a:solidFill>
              </a:rPr>
              <a:t>Aneka is a software development platform</a:t>
            </a:r>
            <a:r>
              <a:rPr lang="en-US"/>
              <a:t> that can be used to deploy a cloud infrastructure on top of heterogeneous hardware: datacenters, clusters, and desktop grids. </a:t>
            </a:r>
          </a:p>
          <a:p>
            <a:pPr algn="justLow"/>
            <a:r>
              <a:rPr lang="en-US">
                <a:solidFill>
                  <a:srgbClr val="C00000"/>
                </a:solidFill>
              </a:rPr>
              <a:t>Aneka also provides a pluggable service-oriented architecture </a:t>
            </a:r>
            <a:r>
              <a:rPr lang="en-US"/>
              <a:t>that’s mainly devoted to supporting the execution of distributed applications with different programming models: bag of tasks, MapReduce, and others. </a:t>
            </a:r>
          </a:p>
          <a:p>
            <a:pPr algn="justLow"/>
            <a:r>
              <a:rPr lang="en-US" b="1" i="1">
                <a:solidFill>
                  <a:srgbClr val="600000"/>
                </a:solidFill>
              </a:rPr>
              <a:t>Private clouds can provide in-house solutions for cloud computing, but if compared to public clouds they exhibit more limited capability to scale elastically on demand.</a:t>
            </a:r>
          </a:p>
        </p:txBody>
      </p:sp>
      <p:sp>
        <p:nvSpPr>
          <p:cNvPr id="4" name="Slide Number Placeholder 3">
            <a:extLst>
              <a:ext uri="{FF2B5EF4-FFF2-40B4-BE49-F238E27FC236}">
                <a16:creationId xmlns:a16="http://schemas.microsoft.com/office/drawing/2014/main" id="{24FC787D-ADE1-044D-8347-2DD5B39D9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87</a:t>
            </a:fld>
            <a:endParaRPr lang="en"/>
          </a:p>
        </p:txBody>
      </p:sp>
    </p:spTree>
    <p:extLst>
      <p:ext uri="{BB962C8B-B14F-4D97-AF65-F5344CB8AC3E}">
        <p14:creationId xmlns:p14="http://schemas.microsoft.com/office/powerpoint/2010/main" val="780211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6150" y="393290"/>
            <a:ext cx="7571700" cy="4442010"/>
          </a:xfrm>
        </p:spPr>
        <p:txBody>
          <a:bodyPr/>
          <a:lstStyle/>
          <a:p>
            <a:pPr marL="533400" indent="-457200" algn="just">
              <a:buFont typeface="+mj-lt"/>
              <a:buAutoNum type="arabicPeriod" startAt="3"/>
            </a:pPr>
            <a:r>
              <a:rPr lang="en-US" b="1" i="1" dirty="0">
                <a:solidFill>
                  <a:srgbClr val="C00000"/>
                </a:solidFill>
                <a:latin typeface="Times New Roman" panose="02020603050405020304" pitchFamily="18" charset="0"/>
                <a:cs typeface="Times New Roman" panose="02020603050405020304" pitchFamily="18" charset="0"/>
              </a:rPr>
              <a:t>Hybrid or heterogeneous clouds</a:t>
            </a:r>
          </a:p>
          <a:p>
            <a:pPr algn="just">
              <a:buFont typeface="+mj-lt"/>
              <a:buAutoNum type="arabicPeriod" startAt="3"/>
            </a:pPr>
            <a:r>
              <a:rPr lang="en-US" b="1" i="1" dirty="0">
                <a:solidFill>
                  <a:srgbClr val="C00000"/>
                </a:solidFill>
                <a:latin typeface="Times New Roman" panose="02020603050405020304" pitchFamily="18" charset="0"/>
                <a:cs typeface="Times New Roman" panose="02020603050405020304" pitchFamily="18" charset="0"/>
              </a:rPr>
              <a:t>Community clouds</a:t>
            </a:r>
            <a:endParaRPr lang="en-IN" b="1" i="1" dirty="0">
              <a:solidFill>
                <a:srgbClr val="C00000"/>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1951879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FD33-E7A1-49E9-9AFF-B3FC5A87ACD5}"/>
              </a:ext>
            </a:extLst>
          </p:cNvPr>
          <p:cNvSpPr>
            <a:spLocks noGrp="1"/>
          </p:cNvSpPr>
          <p:nvPr>
            <p:ph type="title"/>
          </p:nvPr>
        </p:nvSpPr>
        <p:spPr>
          <a:xfrm>
            <a:off x="259376" y="149094"/>
            <a:ext cx="7571700" cy="407497"/>
          </a:xfrm>
        </p:spPr>
        <p:txBody>
          <a:bodyPr/>
          <a:lstStyle/>
          <a:p>
            <a:r>
              <a:rPr lang="en-US" b="1" dirty="0"/>
              <a:t>Economics of the cloud</a:t>
            </a:r>
          </a:p>
        </p:txBody>
      </p:sp>
      <p:sp>
        <p:nvSpPr>
          <p:cNvPr id="3" name="Text Placeholder 2">
            <a:extLst>
              <a:ext uri="{FF2B5EF4-FFF2-40B4-BE49-F238E27FC236}">
                <a16:creationId xmlns:a16="http://schemas.microsoft.com/office/drawing/2014/main" id="{200B392C-C452-4E5D-89D1-239CDC841AE1}"/>
              </a:ext>
            </a:extLst>
          </p:cNvPr>
          <p:cNvSpPr>
            <a:spLocks noGrp="1"/>
          </p:cNvSpPr>
          <p:nvPr>
            <p:ph type="body" idx="1"/>
          </p:nvPr>
        </p:nvSpPr>
        <p:spPr>
          <a:xfrm>
            <a:off x="99392" y="556591"/>
            <a:ext cx="8955156" cy="4263887"/>
          </a:xfrm>
        </p:spPr>
        <p:txBody>
          <a:bodyPr/>
          <a:lstStyle/>
          <a:p>
            <a:pPr algn="just"/>
            <a:r>
              <a:rPr lang="en-US" sz="2000" dirty="0"/>
              <a:t>The main drivers of cloud computing are </a:t>
            </a:r>
            <a:r>
              <a:rPr lang="en-US" sz="2000" b="1" i="1" dirty="0">
                <a:solidFill>
                  <a:srgbClr val="C00000"/>
                </a:solidFill>
              </a:rPr>
              <a:t>economy of scale and simplicity of software delivery and its operation. </a:t>
            </a:r>
          </a:p>
          <a:p>
            <a:pPr algn="just"/>
            <a:r>
              <a:rPr lang="en-US" sz="2000" dirty="0"/>
              <a:t>In fact, the biggest benefit of this phenomenon is </a:t>
            </a:r>
            <a:r>
              <a:rPr lang="en-US" sz="2000" b="1" i="1" dirty="0">
                <a:solidFill>
                  <a:srgbClr val="C00000"/>
                </a:solidFill>
              </a:rPr>
              <a:t>economic </a:t>
            </a:r>
            <a:r>
              <a:rPr lang="en-US" sz="2000" b="1" dirty="0">
                <a:solidFill>
                  <a:srgbClr val="C00000"/>
                </a:solidFill>
              </a:rPr>
              <a:t>(</a:t>
            </a:r>
            <a:r>
              <a:rPr lang="en-US" sz="2000" b="1" i="1" dirty="0">
                <a:solidFill>
                  <a:srgbClr val="C00000"/>
                </a:solidFill>
              </a:rPr>
              <a:t>cost-effective): the pay-as-you-go model</a:t>
            </a:r>
            <a:r>
              <a:rPr lang="en-US" sz="2000" dirty="0"/>
              <a:t> offered by cloud providers. In particular, cloud computing allows: </a:t>
            </a:r>
          </a:p>
          <a:p>
            <a:pPr marL="533400" indent="-457200" algn="just">
              <a:buFont typeface="+mj-lt"/>
              <a:buAutoNum type="arabicPeriod"/>
            </a:pPr>
            <a:r>
              <a:rPr lang="en-US" b="1" i="1" dirty="0"/>
              <a:t>Reducing the capital costs associated with the IT infrastructure </a:t>
            </a:r>
          </a:p>
          <a:p>
            <a:pPr marL="533400" indent="-457200" algn="just">
              <a:buFont typeface="+mj-lt"/>
              <a:buAutoNum type="arabicPeriod"/>
            </a:pPr>
            <a:r>
              <a:rPr lang="en-US" b="1" i="1" dirty="0"/>
              <a:t>Eliminating the lifetime costs associated with IT capital assets </a:t>
            </a:r>
          </a:p>
          <a:p>
            <a:pPr marL="533400" indent="-457200" algn="just">
              <a:buFont typeface="+mj-lt"/>
              <a:buAutoNum type="arabicPeriod"/>
            </a:pPr>
            <a:r>
              <a:rPr lang="en-US" b="1" i="1" dirty="0"/>
              <a:t>Replacing software licensing with subscriptions </a:t>
            </a:r>
          </a:p>
          <a:p>
            <a:pPr marL="533400" indent="-457200" algn="just">
              <a:buFont typeface="+mj-lt"/>
              <a:buAutoNum type="arabicPeriod"/>
            </a:pPr>
            <a:r>
              <a:rPr lang="en-US" b="1" i="1" dirty="0"/>
              <a:t>Cutting the maintenance and administrative costs of IT resources</a:t>
            </a:r>
          </a:p>
        </p:txBody>
      </p:sp>
      <p:sp>
        <p:nvSpPr>
          <p:cNvPr id="4" name="Slide Number Placeholder 3">
            <a:extLst>
              <a:ext uri="{FF2B5EF4-FFF2-40B4-BE49-F238E27FC236}">
                <a16:creationId xmlns:a16="http://schemas.microsoft.com/office/drawing/2014/main" id="{B0F21E84-CC1E-4F69-93F2-1C462FF27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29171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24" y="262759"/>
            <a:ext cx="7668660" cy="4708634"/>
          </a:xfrm>
          <a:prstGeom prst="rect">
            <a:avLst/>
          </a:prstGeom>
        </p:spPr>
      </p:pic>
    </p:spTree>
    <p:extLst>
      <p:ext uri="{BB962C8B-B14F-4D97-AF65-F5344CB8AC3E}">
        <p14:creationId xmlns:p14="http://schemas.microsoft.com/office/powerpoint/2010/main" val="2322942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FD33-E7A1-49E9-9AFF-B3FC5A87ACD5}"/>
              </a:ext>
            </a:extLst>
          </p:cNvPr>
          <p:cNvSpPr>
            <a:spLocks noGrp="1"/>
          </p:cNvSpPr>
          <p:nvPr>
            <p:ph type="title"/>
          </p:nvPr>
        </p:nvSpPr>
        <p:spPr>
          <a:xfrm>
            <a:off x="169924" y="159033"/>
            <a:ext cx="7571700" cy="702600"/>
          </a:xfrm>
        </p:spPr>
        <p:txBody>
          <a:bodyPr/>
          <a:lstStyle/>
          <a:p>
            <a:r>
              <a:rPr lang="en-US" b="1" dirty="0"/>
              <a:t>Economics of the cloud</a:t>
            </a:r>
          </a:p>
        </p:txBody>
      </p:sp>
      <p:sp>
        <p:nvSpPr>
          <p:cNvPr id="3" name="Text Placeholder 2">
            <a:extLst>
              <a:ext uri="{FF2B5EF4-FFF2-40B4-BE49-F238E27FC236}">
                <a16:creationId xmlns:a16="http://schemas.microsoft.com/office/drawing/2014/main" id="{200B392C-C452-4E5D-89D1-239CDC841AE1}"/>
              </a:ext>
            </a:extLst>
          </p:cNvPr>
          <p:cNvSpPr>
            <a:spLocks noGrp="1"/>
          </p:cNvSpPr>
          <p:nvPr>
            <p:ph type="body" idx="1"/>
          </p:nvPr>
        </p:nvSpPr>
        <p:spPr>
          <a:xfrm>
            <a:off x="357809" y="944217"/>
            <a:ext cx="8000041" cy="3891083"/>
          </a:xfrm>
        </p:spPr>
        <p:txBody>
          <a:bodyPr/>
          <a:lstStyle/>
          <a:p>
            <a:pPr algn="just"/>
            <a:r>
              <a:rPr lang="en-US" sz="1600" dirty="0"/>
              <a:t>A </a:t>
            </a:r>
            <a:r>
              <a:rPr lang="en-US" sz="1600" b="1" i="1" dirty="0">
                <a:solidFill>
                  <a:srgbClr val="C00000"/>
                </a:solidFill>
              </a:rPr>
              <a:t>capital cost </a:t>
            </a:r>
            <a:r>
              <a:rPr lang="en-US" sz="1600" dirty="0"/>
              <a:t>is the cost occurred in purchasing an asset that is useful in the production of goods or the execution of services. Capital costs are one-time expenses that are generally paid up-front (direct) and that will contribute over the long term to generate profit.</a:t>
            </a:r>
          </a:p>
          <a:p>
            <a:pPr algn="just"/>
            <a:r>
              <a:rPr lang="en-US" sz="1600" dirty="0"/>
              <a:t>The </a:t>
            </a:r>
            <a:r>
              <a:rPr lang="en-US" sz="1600" b="1" i="1" dirty="0">
                <a:solidFill>
                  <a:srgbClr val="C00000"/>
                </a:solidFill>
              </a:rPr>
              <a:t>IT infrastructure and the software </a:t>
            </a:r>
            <a:r>
              <a:rPr lang="en-US" sz="1600" dirty="0"/>
              <a:t>are capital assets because enterprises require them to conduct their business.</a:t>
            </a:r>
          </a:p>
          <a:p>
            <a:pPr algn="just"/>
            <a:r>
              <a:rPr lang="en-US" sz="1600" dirty="0"/>
              <a:t>In the case of a </a:t>
            </a:r>
            <a:r>
              <a:rPr lang="en-US" sz="1600" b="1" i="1" dirty="0">
                <a:solidFill>
                  <a:srgbClr val="C00000"/>
                </a:solidFill>
              </a:rPr>
              <a:t>small startup, </a:t>
            </a:r>
            <a:r>
              <a:rPr lang="en-US" sz="1600" dirty="0"/>
              <a:t>it is possible to completely control the cloud for many aspects, such as: </a:t>
            </a:r>
          </a:p>
          <a:p>
            <a:pPr marL="76200" indent="0" algn="just">
              <a:buNone/>
            </a:pPr>
            <a:r>
              <a:rPr lang="en-US" sz="1600" dirty="0"/>
              <a:t>	</a:t>
            </a:r>
            <a:r>
              <a:rPr lang="en-US" sz="1600" b="1" i="1" dirty="0">
                <a:effectLst>
                  <a:outerShdw blurRad="38100" dist="38100" dir="2700000" algn="tl">
                    <a:srgbClr val="000000">
                      <a:alpha val="43137"/>
                    </a:srgbClr>
                  </a:outerShdw>
                </a:effectLst>
              </a:rPr>
              <a:t>• IT infrastructure </a:t>
            </a:r>
          </a:p>
          <a:p>
            <a:pPr marL="76200" indent="0" algn="just">
              <a:buNone/>
            </a:pPr>
            <a:r>
              <a:rPr lang="en-US" sz="1600" b="1" i="1" dirty="0">
                <a:effectLst>
                  <a:outerShdw blurRad="38100" dist="38100" dir="2700000" algn="tl">
                    <a:srgbClr val="000000">
                      <a:alpha val="43137"/>
                    </a:srgbClr>
                  </a:outerShdw>
                </a:effectLst>
              </a:rPr>
              <a:t>	• Software development </a:t>
            </a:r>
          </a:p>
          <a:p>
            <a:pPr marL="76200" indent="0" algn="just">
              <a:buNone/>
            </a:pPr>
            <a:r>
              <a:rPr lang="en-US" sz="1600" b="1" i="1" dirty="0">
                <a:effectLst>
                  <a:outerShdw blurRad="38100" dist="38100" dir="2700000" algn="tl">
                    <a:srgbClr val="000000">
                      <a:alpha val="43137"/>
                    </a:srgbClr>
                  </a:outerShdw>
                </a:effectLst>
              </a:rPr>
              <a:t>	• CRM and ERP</a:t>
            </a:r>
            <a:endParaRPr lang="en-US" sz="2000" b="1" i="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B0F21E84-CC1E-4F69-93F2-1C462FF27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32641183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FD33-E7A1-49E9-9AFF-B3FC5A87ACD5}"/>
              </a:ext>
            </a:extLst>
          </p:cNvPr>
          <p:cNvSpPr>
            <a:spLocks noGrp="1"/>
          </p:cNvSpPr>
          <p:nvPr>
            <p:ph type="title"/>
          </p:nvPr>
        </p:nvSpPr>
        <p:spPr>
          <a:xfrm>
            <a:off x="169924" y="159033"/>
            <a:ext cx="7571700" cy="417437"/>
          </a:xfrm>
        </p:spPr>
        <p:txBody>
          <a:bodyPr/>
          <a:lstStyle/>
          <a:p>
            <a:r>
              <a:rPr lang="en-US" b="1" dirty="0"/>
              <a:t>Economics of the cloud</a:t>
            </a:r>
          </a:p>
        </p:txBody>
      </p:sp>
      <p:sp>
        <p:nvSpPr>
          <p:cNvPr id="3" name="Text Placeholder 2">
            <a:extLst>
              <a:ext uri="{FF2B5EF4-FFF2-40B4-BE49-F238E27FC236}">
                <a16:creationId xmlns:a16="http://schemas.microsoft.com/office/drawing/2014/main" id="{200B392C-C452-4E5D-89D1-239CDC841AE1}"/>
              </a:ext>
            </a:extLst>
          </p:cNvPr>
          <p:cNvSpPr>
            <a:spLocks noGrp="1"/>
          </p:cNvSpPr>
          <p:nvPr>
            <p:ph type="body" idx="1"/>
          </p:nvPr>
        </p:nvSpPr>
        <p:spPr>
          <a:xfrm>
            <a:off x="169924" y="576470"/>
            <a:ext cx="8804151" cy="4407997"/>
          </a:xfrm>
        </p:spPr>
        <p:txBody>
          <a:bodyPr/>
          <a:lstStyle/>
          <a:p>
            <a:pPr algn="just"/>
            <a:r>
              <a:rPr lang="en-US" sz="1600" dirty="0"/>
              <a:t>In terms of the pricing models introduced by cloud computing, we can distinguish three different strategies that are adopted by the providers:</a:t>
            </a:r>
          </a:p>
          <a:p>
            <a:pPr algn="just">
              <a:buFont typeface="+mj-lt"/>
              <a:buAutoNum type="arabicPeriod"/>
            </a:pPr>
            <a:r>
              <a:rPr lang="en-US" sz="1600" b="1" i="1" u="sng" dirty="0">
                <a:solidFill>
                  <a:srgbClr val="C00000"/>
                </a:solidFill>
              </a:rPr>
              <a:t>Tiered pricing. </a:t>
            </a:r>
            <a:r>
              <a:rPr lang="en-US" sz="1600" dirty="0"/>
              <a:t>In this model, </a:t>
            </a:r>
            <a:r>
              <a:rPr lang="en-US" sz="1600" dirty="0">
                <a:solidFill>
                  <a:srgbClr val="C00000"/>
                </a:solidFill>
              </a:rPr>
              <a:t>cloud services are offered in several tiers</a:t>
            </a:r>
            <a:r>
              <a:rPr lang="en-US" sz="1600" dirty="0"/>
              <a:t>, each of which offers a fixed computing specification and SLA at a specific price per unit of time. </a:t>
            </a:r>
            <a:r>
              <a:rPr lang="en-US" sz="1600" b="1" i="1" dirty="0"/>
              <a:t>This model is used by Amazon for pricing the EC2 service, which makes available different server configurations in terms of computing capacity (CPU type and speed, memory) that have different costs per hour.</a:t>
            </a:r>
          </a:p>
          <a:p>
            <a:pPr algn="just">
              <a:buFont typeface="+mj-lt"/>
              <a:buAutoNum type="arabicPeriod"/>
            </a:pPr>
            <a:r>
              <a:rPr lang="en-US" sz="1600" b="1" i="1" u="sng" dirty="0">
                <a:solidFill>
                  <a:srgbClr val="C00000"/>
                </a:solidFill>
              </a:rPr>
              <a:t>Per-unit pricing. </a:t>
            </a:r>
            <a:r>
              <a:rPr lang="en-US" sz="1600" dirty="0"/>
              <a:t>This model is more suitable to cases where the principal source of revenue for the </a:t>
            </a:r>
            <a:r>
              <a:rPr lang="en-US" sz="1600" dirty="0">
                <a:solidFill>
                  <a:srgbClr val="C00000"/>
                </a:solidFill>
              </a:rPr>
              <a:t>cloud provider is determined in terms of units of specific services</a:t>
            </a:r>
            <a:r>
              <a:rPr lang="en-US" sz="1600" dirty="0"/>
              <a:t>, such as data transfer and memory allocation. In this scenario customers can configure their systems more efficiently according to the application needs. </a:t>
            </a:r>
            <a:r>
              <a:rPr lang="en-US" sz="1600" b="1" i="1" dirty="0"/>
              <a:t>This model is used, for example, by </a:t>
            </a:r>
            <a:r>
              <a:rPr lang="en-US" sz="1600" b="1" i="1" dirty="0" err="1"/>
              <a:t>GoGrid</a:t>
            </a:r>
            <a:r>
              <a:rPr lang="en-US" sz="1600" b="1" i="1" dirty="0"/>
              <a:t>, which makes customers pay according to RAM/hour units for the servers deployed in the </a:t>
            </a:r>
            <a:r>
              <a:rPr lang="en-US" sz="1600" b="1" i="1" dirty="0" err="1"/>
              <a:t>GoGrid</a:t>
            </a:r>
            <a:r>
              <a:rPr lang="en-US" sz="1600" b="1" i="1" dirty="0"/>
              <a:t> cloud. </a:t>
            </a:r>
          </a:p>
          <a:p>
            <a:pPr algn="just">
              <a:buFont typeface="+mj-lt"/>
              <a:buAutoNum type="arabicPeriod"/>
            </a:pPr>
            <a:r>
              <a:rPr lang="en-US" sz="1600" b="1" i="1" u="sng" dirty="0">
                <a:solidFill>
                  <a:srgbClr val="C00000"/>
                </a:solidFill>
              </a:rPr>
              <a:t>Subscription-based pricing. </a:t>
            </a:r>
            <a:r>
              <a:rPr lang="en-US" sz="1600" b="1" i="1" dirty="0"/>
              <a:t>This is the model used mostly by SaaS providers in which users pay a </a:t>
            </a:r>
            <a:r>
              <a:rPr lang="en-US" sz="1600" b="1" i="1" dirty="0">
                <a:solidFill>
                  <a:srgbClr val="C00000"/>
                </a:solidFill>
              </a:rPr>
              <a:t>periodic subscription fee for use of the software </a:t>
            </a:r>
            <a:r>
              <a:rPr lang="en-US" sz="1600" b="1" i="1" dirty="0"/>
              <a:t>or the specific component services that are integrated in their applications.</a:t>
            </a:r>
            <a:endParaRPr lang="en-US" sz="2000" b="1" i="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B0F21E84-CC1E-4F69-93F2-1C462FF27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extLst>
      <p:ext uri="{BB962C8B-B14F-4D97-AF65-F5344CB8AC3E}">
        <p14:creationId xmlns:p14="http://schemas.microsoft.com/office/powerpoint/2010/main" val="3760627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279255" y="675861"/>
            <a:ext cx="8576510" cy="4293703"/>
          </a:xfrm>
        </p:spPr>
        <p:txBody>
          <a:bodyPr/>
          <a:lstStyle/>
          <a:p>
            <a:pPr algn="just"/>
            <a:r>
              <a:rPr lang="en-US" dirty="0"/>
              <a:t>Still in its early stages, cloud computing presents many challenges for industry and academia. </a:t>
            </a:r>
          </a:p>
          <a:p>
            <a:pPr algn="just"/>
            <a:r>
              <a:rPr lang="en-US" dirty="0"/>
              <a:t>In this section, we highlight the most important ones: </a:t>
            </a:r>
            <a:r>
              <a:rPr lang="en-US" b="1" i="1" dirty="0"/>
              <a:t>definition, the interoperation between different clouds, the creation of standards, security, scalability, fault tolerance, and organizational aspects.</a:t>
            </a: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1396372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567030"/>
          </a:xfrm>
        </p:spPr>
        <p:txBody>
          <a:bodyPr/>
          <a:lstStyle/>
          <a:p>
            <a:pPr marL="533400" indent="-457200" algn="just">
              <a:buFont typeface="+mj-lt"/>
              <a:buAutoNum type="arabicPeriod"/>
            </a:pPr>
            <a:r>
              <a:rPr lang="en-US" sz="2000" b="1" i="1" dirty="0">
                <a:solidFill>
                  <a:srgbClr val="C00000"/>
                </a:solidFill>
              </a:rPr>
              <a:t>Cloud definition:</a:t>
            </a:r>
            <a:r>
              <a:rPr lang="en-US" sz="2000" dirty="0"/>
              <a:t> As discussed earlier, there have been several attempts made to define cloud computing and to provide a classification of all the services and technologies identified as such. One of the most comprehensive validations is noted in the NIST working definition of cloud computing. </a:t>
            </a:r>
          </a:p>
          <a:p>
            <a:pPr marL="533400" indent="-457200" algn="just">
              <a:buFont typeface="+mj-lt"/>
              <a:buAutoNum type="arabicPeriod"/>
            </a:pPr>
            <a:endParaRPr lang="en-US" sz="2000" dirty="0"/>
          </a:p>
          <a:p>
            <a:pPr marL="76200" indent="0" algn="just">
              <a:buNone/>
            </a:pPr>
            <a:r>
              <a:rPr lang="en-US" sz="2000" i="1" dirty="0">
                <a:effectLst>
                  <a:outerShdw blurRad="38100" dist="38100" dir="2700000" algn="tl">
                    <a:srgbClr val="000000">
                      <a:alpha val="43137"/>
                    </a:srgbClr>
                  </a:outerShdw>
                </a:effectLst>
              </a:rPr>
              <a:t>It characterizes cloud computing as on-demand self-service, broad network access, resource-pooling, rapid elasticity, and measured service; classifies services as SaaS, PaaS, and IaaS; and categorizes deployment models as public, private, community, and hybrid clouds. </a:t>
            </a:r>
            <a:r>
              <a:rPr lang="en-US" sz="2000" b="1" i="1" dirty="0">
                <a:effectLst>
                  <a:outerShdw blurRad="38100" dist="38100" dir="2700000" algn="tl">
                    <a:srgbClr val="000000">
                      <a:alpha val="43137"/>
                    </a:srgbClr>
                  </a:outerShdw>
                </a:effectLst>
              </a:rPr>
              <a:t>The view is in line with our discussion and shared by many IT practitioners and academics.</a:t>
            </a:r>
            <a:endParaRPr lang="en-US" b="1" i="1" dirty="0">
              <a:solidFill>
                <a:srgbClr val="C0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759557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17987" y="576421"/>
            <a:ext cx="8658264" cy="4379037"/>
          </a:xfrm>
        </p:spPr>
        <p:txBody>
          <a:bodyPr/>
          <a:lstStyle/>
          <a:p>
            <a:pPr algn="just">
              <a:buFont typeface="Wingdings" panose="05000000000000000000" pitchFamily="2" charset="2"/>
              <a:buChar char="q"/>
            </a:pPr>
            <a:r>
              <a:rPr lang="en-US" dirty="0"/>
              <a:t>Despite the general agreement on the NIST definition, there are alternative classifications for cloud services. </a:t>
            </a:r>
            <a:r>
              <a:rPr lang="en-US" dirty="0">
                <a:solidFill>
                  <a:srgbClr val="C00000"/>
                </a:solidFill>
              </a:rPr>
              <a:t>L David, founder of </a:t>
            </a:r>
            <a:r>
              <a:rPr lang="en-US" dirty="0" err="1">
                <a:solidFill>
                  <a:srgbClr val="C00000"/>
                </a:solidFill>
              </a:rPr>
              <a:t>BlueMountains</a:t>
            </a:r>
            <a:r>
              <a:rPr lang="en-US" dirty="0">
                <a:solidFill>
                  <a:srgbClr val="C00000"/>
                </a:solidFill>
              </a:rPr>
              <a:t> Labs, provides a more detailed classification, which follows 10 different classes and better suits </a:t>
            </a:r>
            <a:r>
              <a:rPr lang="en-US" dirty="0"/>
              <a:t>the vision of cloud computing within the enterprise. </a:t>
            </a:r>
          </a:p>
          <a:p>
            <a:pPr algn="just">
              <a:buFont typeface="Wingdings" panose="05000000000000000000" pitchFamily="2" charset="2"/>
              <a:buChar char="q"/>
            </a:pPr>
            <a:r>
              <a:rPr lang="en-US" dirty="0"/>
              <a:t>A different approach has been taken at the </a:t>
            </a:r>
            <a:r>
              <a:rPr lang="en-US" dirty="0">
                <a:solidFill>
                  <a:srgbClr val="C00000"/>
                </a:solidFill>
              </a:rPr>
              <a:t>University of California, Santa Barbara (UCSB), which proceeds from the </a:t>
            </a:r>
            <a:r>
              <a:rPr lang="en-US" dirty="0" err="1">
                <a:solidFill>
                  <a:srgbClr val="C00000"/>
                </a:solidFill>
              </a:rPr>
              <a:t>XaaS</a:t>
            </a:r>
            <a:r>
              <a:rPr lang="en-US" dirty="0">
                <a:solidFill>
                  <a:srgbClr val="C00000"/>
                </a:solidFill>
              </a:rPr>
              <a:t> concept </a:t>
            </a:r>
            <a:r>
              <a:rPr lang="en-US" dirty="0"/>
              <a:t>for cloud computing. In their work the concept of a cloud is divided into five main layers: </a:t>
            </a:r>
            <a:r>
              <a:rPr lang="en-US" dirty="0">
                <a:solidFill>
                  <a:srgbClr val="C00000"/>
                </a:solidFill>
              </a:rPr>
              <a:t>applications, software environments, software infrastructure, software kernel, and hardware. </a:t>
            </a:r>
            <a:endParaRPr lang="en-US" b="1" i="1" dirty="0">
              <a:solidFill>
                <a:srgbClr val="C0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extLst>
      <p:ext uri="{BB962C8B-B14F-4D97-AF65-F5344CB8AC3E}">
        <p14:creationId xmlns:p14="http://schemas.microsoft.com/office/powerpoint/2010/main" val="41502234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567030"/>
          </a:xfrm>
        </p:spPr>
        <p:txBody>
          <a:bodyPr/>
          <a:lstStyle/>
          <a:p>
            <a:pPr marL="76200" indent="0" algn="just">
              <a:buNone/>
            </a:pPr>
            <a:r>
              <a:rPr lang="en-US" b="1" i="1" dirty="0">
                <a:solidFill>
                  <a:srgbClr val="C00000"/>
                </a:solidFill>
              </a:rPr>
              <a:t>These characterizations and classifications reflect what is meant by cloud computing at the present time, but being in its initial stages the phenomenon is constantly evolving. </a:t>
            </a:r>
            <a:endParaRPr lang="en-US" b="1" i="1" dirty="0">
              <a:solidFill>
                <a:srgbClr val="C0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98718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567030"/>
          </a:xfrm>
        </p:spPr>
        <p:txBody>
          <a:bodyPr/>
          <a:lstStyle/>
          <a:p>
            <a:pPr marL="533400" indent="-457200" algn="just">
              <a:buFont typeface="+mj-lt"/>
              <a:buAutoNum type="arabicPeriod" startAt="2"/>
            </a:pPr>
            <a:r>
              <a:rPr lang="en-US" b="1" i="1" dirty="0">
                <a:solidFill>
                  <a:srgbClr val="C00000"/>
                </a:solidFill>
              </a:rPr>
              <a:t>Cloud interoperability and standards:</a:t>
            </a:r>
            <a:r>
              <a:rPr lang="en-US" dirty="0"/>
              <a:t> </a:t>
            </a:r>
            <a:r>
              <a:rPr lang="en-US" sz="2000" dirty="0"/>
              <a:t>Cloud computing is a service-based model for delivering IT infrastructure and applications like utilities such as power, water, and electricity. </a:t>
            </a:r>
          </a:p>
          <a:p>
            <a:pPr algn="just">
              <a:buFont typeface="Wingdings" panose="05000000000000000000" pitchFamily="2" charset="2"/>
              <a:buChar char="q"/>
            </a:pPr>
            <a:r>
              <a:rPr lang="en-US" sz="2000" dirty="0"/>
              <a:t>To fully understand this goal, </a:t>
            </a:r>
            <a:r>
              <a:rPr lang="en-US" sz="2000" dirty="0">
                <a:solidFill>
                  <a:srgbClr val="C00000"/>
                </a:solidFill>
              </a:rPr>
              <a:t>introducing standards </a:t>
            </a:r>
            <a:r>
              <a:rPr lang="en-US" sz="2000" dirty="0"/>
              <a:t>and allowing interoperability between solutions offered by different vendors are objectives of fundamental importance. </a:t>
            </a:r>
          </a:p>
          <a:p>
            <a:pPr algn="just">
              <a:buFont typeface="Wingdings" panose="05000000000000000000" pitchFamily="2" charset="2"/>
              <a:buChar char="q"/>
            </a:pPr>
            <a:r>
              <a:rPr lang="en-IN" sz="2000" dirty="0">
                <a:solidFill>
                  <a:srgbClr val="C00000"/>
                </a:solidFill>
              </a:rPr>
              <a:t>Cloud interoperability </a:t>
            </a:r>
            <a:r>
              <a:rPr lang="en-IN" sz="2000" dirty="0"/>
              <a:t>refers to the ability of the systems to work efficiently and collaborate effectively across different cloud platforms.</a:t>
            </a:r>
            <a:endParaRPr lang="en-US" sz="2000" dirty="0"/>
          </a:p>
          <a:p>
            <a:pPr algn="just">
              <a:buFont typeface="Wingdings" panose="05000000000000000000" pitchFamily="2" charset="2"/>
              <a:buChar char="q"/>
            </a:pPr>
            <a:r>
              <a:rPr lang="en-US" sz="2000" dirty="0">
                <a:solidFill>
                  <a:srgbClr val="C00000"/>
                </a:solidFill>
              </a:rPr>
              <a:t>Vendor lock-in</a:t>
            </a:r>
            <a:r>
              <a:rPr lang="en-US" sz="2000" dirty="0"/>
              <a:t> constitutes one of the major strategic barriers against the seamless adoption of cloud computing at all the stages. </a:t>
            </a:r>
            <a:endParaRPr lang="en-US" b="1" i="1" dirty="0">
              <a:solidFill>
                <a:srgbClr val="C0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2603825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879" y="111476"/>
            <a:ext cx="7571700" cy="436090"/>
          </a:xfrm>
        </p:spPr>
        <p:txBody>
          <a:bodyPr/>
          <a:lstStyle/>
          <a:p>
            <a:r>
              <a:rPr lang="en-IN" sz="2400" b="1" dirty="0"/>
              <a:t>Vendor lock-in</a:t>
            </a:r>
          </a:p>
        </p:txBody>
      </p:sp>
      <p:sp>
        <p:nvSpPr>
          <p:cNvPr id="3" name="Text Placeholder 2"/>
          <p:cNvSpPr>
            <a:spLocks noGrp="1"/>
          </p:cNvSpPr>
          <p:nvPr>
            <p:ph type="body" idx="1"/>
          </p:nvPr>
        </p:nvSpPr>
        <p:spPr>
          <a:xfrm>
            <a:off x="215879" y="547566"/>
            <a:ext cx="8652818" cy="4525879"/>
          </a:xfrm>
        </p:spPr>
        <p:txBody>
          <a:bodyPr/>
          <a:lstStyle/>
          <a:p>
            <a:pPr marL="76200" indent="0" algn="just">
              <a:buNone/>
            </a:pPr>
            <a:r>
              <a:rPr lang="en-IN" sz="1800" dirty="0"/>
              <a:t>The vendor lock-in problem in cloud computing is </a:t>
            </a:r>
            <a:r>
              <a:rPr lang="en-IN" sz="1800" dirty="0">
                <a:solidFill>
                  <a:srgbClr val="C00000"/>
                </a:solidFill>
              </a:rPr>
              <a:t>the situation where customers are dependent (i.e. locked-in) on a single cloud provider technology implementation and cannot easily move in the future to a different vendor</a:t>
            </a:r>
            <a:r>
              <a:rPr lang="en-IN" sz="1800" dirty="0"/>
              <a:t> without significant costs, legal constraints, or technical mismatches.</a:t>
            </a:r>
          </a:p>
          <a:p>
            <a:pPr marL="76200" indent="0" algn="just">
              <a:buNone/>
            </a:pPr>
            <a:endParaRPr lang="en-IN"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5" name="Picture 4"/>
          <p:cNvPicPr>
            <a:picLocks noChangeAspect="1"/>
          </p:cNvPicPr>
          <p:nvPr/>
        </p:nvPicPr>
        <p:blipFill>
          <a:blip r:embed="rId2"/>
          <a:stretch>
            <a:fillRect/>
          </a:stretch>
        </p:blipFill>
        <p:spPr>
          <a:xfrm>
            <a:off x="973393" y="1877962"/>
            <a:ext cx="6626942" cy="3195483"/>
          </a:xfrm>
          <a:prstGeom prst="rect">
            <a:avLst/>
          </a:prstGeom>
        </p:spPr>
      </p:pic>
    </p:spTree>
    <p:extLst>
      <p:ext uri="{BB962C8B-B14F-4D97-AF65-F5344CB8AC3E}">
        <p14:creationId xmlns:p14="http://schemas.microsoft.com/office/powerpoint/2010/main" val="4018840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567030"/>
          </a:xfrm>
        </p:spPr>
        <p:txBody>
          <a:bodyPr/>
          <a:lstStyle/>
          <a:p>
            <a:pPr marL="533400" indent="-457200" algn="just">
              <a:buFont typeface="+mj-lt"/>
              <a:buAutoNum type="arabicPeriod" startAt="2"/>
            </a:pPr>
            <a:r>
              <a:rPr lang="en-US" b="1" i="1" dirty="0">
                <a:solidFill>
                  <a:srgbClr val="C00000"/>
                </a:solidFill>
              </a:rPr>
              <a:t>Cloud interoperability and standards:</a:t>
            </a:r>
            <a:r>
              <a:rPr lang="en-US" dirty="0"/>
              <a:t> </a:t>
            </a:r>
          </a:p>
          <a:p>
            <a:pPr algn="just">
              <a:buFont typeface="Wingdings" panose="05000000000000000000" pitchFamily="2" charset="2"/>
              <a:buChar char="q"/>
            </a:pPr>
            <a:r>
              <a:rPr lang="en-US" sz="2000" dirty="0"/>
              <a:t>The </a:t>
            </a:r>
            <a:r>
              <a:rPr lang="en-US" sz="2000" dirty="0">
                <a:solidFill>
                  <a:srgbClr val="C00000"/>
                </a:solidFill>
              </a:rPr>
              <a:t>current state of standards and interoperability </a:t>
            </a:r>
            <a:r>
              <a:rPr lang="en-US" sz="2000" dirty="0"/>
              <a:t>in cloud computing be similar to the </a:t>
            </a:r>
            <a:r>
              <a:rPr lang="en-US" sz="2000" dirty="0">
                <a:solidFill>
                  <a:srgbClr val="C00000"/>
                </a:solidFill>
              </a:rPr>
              <a:t>early Internet era</a:t>
            </a:r>
            <a:r>
              <a:rPr lang="en-US" sz="2000" dirty="0"/>
              <a:t>, when there was no common agreement on the protocols and technologies used and each organization had its own network. </a:t>
            </a:r>
          </a:p>
          <a:p>
            <a:pPr algn="just">
              <a:buFont typeface="Wingdings" panose="05000000000000000000" pitchFamily="2" charset="2"/>
              <a:buChar char="q"/>
            </a:pPr>
            <a:endParaRPr lang="en-US" sz="2000" dirty="0"/>
          </a:p>
          <a:p>
            <a:pPr algn="just">
              <a:buFont typeface="Wingdings" panose="05000000000000000000" pitchFamily="2" charset="2"/>
              <a:buChar char="q"/>
            </a:pPr>
            <a:r>
              <a:rPr lang="en-US" sz="2000" dirty="0"/>
              <a:t>However the </a:t>
            </a:r>
            <a:r>
              <a:rPr lang="en-US" sz="2000" dirty="0">
                <a:solidFill>
                  <a:srgbClr val="C00000"/>
                </a:solidFill>
              </a:rPr>
              <a:t>first steps toward a standardization process </a:t>
            </a:r>
            <a:r>
              <a:rPr lang="en-US" sz="2000" dirty="0"/>
              <a:t>have been made, and a few organizations, such as the </a:t>
            </a:r>
            <a:r>
              <a:rPr lang="en-US" sz="2000" dirty="0">
                <a:solidFill>
                  <a:srgbClr val="C00000"/>
                </a:solidFill>
              </a:rPr>
              <a:t>Cloud Computing Interoperability Forum (CCIF), the Open Cloud Consortium, and the DMTF Cloud Standards Incubator,</a:t>
            </a:r>
            <a:r>
              <a:rPr lang="en-US" sz="2000" dirty="0"/>
              <a:t> are leading the path. </a:t>
            </a: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3874137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695-22CA-4DC2-A32A-7DF3DEF75AE5}"/>
              </a:ext>
            </a:extLst>
          </p:cNvPr>
          <p:cNvSpPr>
            <a:spLocks noGrp="1"/>
          </p:cNvSpPr>
          <p:nvPr>
            <p:ph type="title"/>
          </p:nvPr>
        </p:nvSpPr>
        <p:spPr>
          <a:xfrm>
            <a:off x="199741" y="99398"/>
            <a:ext cx="7571700" cy="477072"/>
          </a:xfrm>
        </p:spPr>
        <p:txBody>
          <a:bodyPr/>
          <a:lstStyle/>
          <a:p>
            <a:r>
              <a:rPr lang="en-US" b="1" dirty="0"/>
              <a:t>Open challenges</a:t>
            </a:r>
          </a:p>
        </p:txBody>
      </p:sp>
      <p:sp>
        <p:nvSpPr>
          <p:cNvPr id="3" name="Text Placeholder 2">
            <a:extLst>
              <a:ext uri="{FF2B5EF4-FFF2-40B4-BE49-F238E27FC236}">
                <a16:creationId xmlns:a16="http://schemas.microsoft.com/office/drawing/2014/main" id="{F5605E0C-0474-4756-8160-617E9AEFECCC}"/>
              </a:ext>
            </a:extLst>
          </p:cNvPr>
          <p:cNvSpPr>
            <a:spLocks noGrp="1"/>
          </p:cNvSpPr>
          <p:nvPr>
            <p:ph type="body" idx="1"/>
          </p:nvPr>
        </p:nvSpPr>
        <p:spPr>
          <a:xfrm>
            <a:off x="190916" y="576470"/>
            <a:ext cx="8576510" cy="4567030"/>
          </a:xfrm>
        </p:spPr>
        <p:txBody>
          <a:bodyPr/>
          <a:lstStyle/>
          <a:p>
            <a:pPr marL="533400" indent="-457200" algn="just">
              <a:buFont typeface="+mj-lt"/>
              <a:buAutoNum type="arabicPeriod" startAt="2"/>
            </a:pPr>
            <a:r>
              <a:rPr lang="en-US" b="1" i="1" dirty="0">
                <a:solidFill>
                  <a:srgbClr val="C00000"/>
                </a:solidFill>
              </a:rPr>
              <a:t>Cloud interoperability and standards:</a:t>
            </a:r>
            <a:r>
              <a:rPr lang="en-US" dirty="0"/>
              <a:t> </a:t>
            </a:r>
          </a:p>
          <a:p>
            <a:pPr algn="just">
              <a:buFont typeface="Wingdings" panose="05000000000000000000" pitchFamily="2" charset="2"/>
              <a:buChar char="q"/>
            </a:pPr>
            <a:r>
              <a:rPr lang="en-US" sz="2400" dirty="0"/>
              <a:t>Another interesting initiative is the </a:t>
            </a:r>
            <a:r>
              <a:rPr lang="en-US" sz="2400" dirty="0">
                <a:solidFill>
                  <a:srgbClr val="C00000"/>
                </a:solidFill>
              </a:rPr>
              <a:t>Open Cloud Manifesto</a:t>
            </a:r>
            <a:r>
              <a:rPr lang="en-US" sz="2400" dirty="0"/>
              <a:t>, which represents the point of view of various stakeholders on the benefits of open standards in the field.</a:t>
            </a:r>
            <a:endParaRPr lang="en-US" sz="2400" b="1" i="1" dirty="0">
              <a:solidFill>
                <a:srgbClr val="C00000"/>
              </a:solidFill>
              <a:effectLst>
                <a:outerShdw blurRad="38100" dist="38100" dir="2700000" algn="tl">
                  <a:srgbClr val="000000">
                    <a:alpha val="43137"/>
                  </a:srgbClr>
                </a:outerShdw>
              </a:effectLst>
            </a:endParaRPr>
          </a:p>
          <a:p>
            <a:pPr marL="76200" indent="0" algn="just">
              <a:buNone/>
            </a:pPr>
            <a:endParaRPr lang="en-US" dirty="0"/>
          </a:p>
          <a:p>
            <a:pPr algn="just">
              <a:buFont typeface="Wingdings" panose="05000000000000000000" pitchFamily="2" charset="2"/>
              <a:buChar char="q"/>
            </a:pPr>
            <a:r>
              <a:rPr lang="en-US" dirty="0"/>
              <a:t>The </a:t>
            </a:r>
            <a:r>
              <a:rPr lang="en-US" dirty="0">
                <a:solidFill>
                  <a:srgbClr val="C00000"/>
                </a:solidFill>
              </a:rPr>
              <a:t>Open Virtualization Format (OVF) </a:t>
            </a:r>
            <a:r>
              <a:rPr lang="en-US" dirty="0"/>
              <a:t>is an attempt to provide a common format for storing the information and metadata describing a virtual machine image.</a:t>
            </a:r>
          </a:p>
        </p:txBody>
      </p:sp>
      <p:sp>
        <p:nvSpPr>
          <p:cNvPr id="4" name="Slide Number Placeholder 3">
            <a:extLst>
              <a:ext uri="{FF2B5EF4-FFF2-40B4-BE49-F238E27FC236}">
                <a16:creationId xmlns:a16="http://schemas.microsoft.com/office/drawing/2014/main" id="{E5935AFC-B97D-4389-A86E-A5B4B733A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214937810"/>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1136</TotalTime>
  <Words>7241</Words>
  <Application>Microsoft Office PowerPoint</Application>
  <PresentationFormat>On-screen Show (16:9)</PresentationFormat>
  <Paragraphs>476</Paragraphs>
  <Slides>110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Roboto Slab</vt:lpstr>
      <vt:lpstr>Source Sans Pro</vt:lpstr>
      <vt:lpstr>Courier New</vt:lpstr>
      <vt:lpstr>Times New Roman</vt:lpstr>
      <vt:lpstr>Arial</vt:lpstr>
      <vt:lpstr>Source Sans Pro SemiBold</vt:lpstr>
      <vt:lpstr>Wingdings</vt:lpstr>
      <vt:lpstr>Cordelia template</vt:lpstr>
      <vt:lpstr>Unit I – Introduction &amp; Cloud Computing Architecture</vt:lpstr>
      <vt:lpstr>PowerPoint Presentation</vt:lpstr>
      <vt:lpstr>1. Cloud computing at a glance:</vt:lpstr>
      <vt:lpstr>PowerPoint Presentation</vt:lpstr>
      <vt:lpstr>PowerPoint Presentation</vt:lpstr>
      <vt:lpstr>PowerPoint Presentation</vt:lpstr>
      <vt:lpstr>PowerPoint Presentation</vt:lpstr>
      <vt:lpstr>1.1 The vision of cloud computing</vt:lpstr>
      <vt:lpstr>PowerPoint Presentation</vt:lpstr>
      <vt:lpstr>1.2 Defining a cloud:</vt:lpstr>
      <vt:lpstr>PowerPoint Presentation</vt:lpstr>
      <vt:lpstr>PowerPoint Presentation</vt:lpstr>
      <vt:lpstr>PowerPoint Presentation</vt:lpstr>
      <vt:lpstr>PowerPoint Presentation</vt:lpstr>
      <vt:lpstr>PowerPoint Presentation</vt:lpstr>
      <vt:lpstr>1.3 A closer look:</vt:lpstr>
      <vt:lpstr>PowerPoint Presentation</vt:lpstr>
      <vt:lpstr>PowerPoint Presentation</vt:lpstr>
      <vt:lpstr>1.4 The cloud computing reference model:</vt:lpstr>
      <vt:lpstr>PowerPoint Presentation</vt:lpstr>
      <vt:lpstr>1.5 Characteristics and benefits </vt:lpstr>
      <vt:lpstr>PowerPoint Presentation</vt:lpstr>
      <vt:lpstr>PowerPoint Presentation</vt:lpstr>
      <vt:lpstr>PowerPoint Presentation</vt:lpstr>
      <vt:lpstr>PowerPoint Presentation</vt:lpstr>
      <vt:lpstr>GAP </vt:lpstr>
      <vt:lpstr>3. Web 2.0 Technology </vt:lpstr>
      <vt:lpstr>Web 2.0 Technology</vt:lpstr>
      <vt:lpstr>RSS </vt:lpstr>
      <vt:lpstr>PowerPoint Presentation</vt:lpstr>
      <vt:lpstr>PowerPoint Presentation</vt:lpstr>
      <vt:lpstr>PowerPoint Presentation</vt:lpstr>
      <vt:lpstr>PowerPoint Presentation</vt:lpstr>
      <vt:lpstr>4. Service Oriented Computing</vt:lpstr>
      <vt:lpstr>Service Oriented Computing</vt:lpstr>
      <vt:lpstr>5. Utility oriented computing</vt:lpstr>
      <vt:lpstr>Cloud Computing Technology – Virtualization, SOA, Grid, Utility Computing </vt:lpstr>
      <vt:lpstr>Cont..</vt:lpstr>
      <vt:lpstr>Unit I-Part 2: Cloud Computing Architecture</vt:lpstr>
      <vt:lpstr>I. Introduction</vt:lpstr>
      <vt:lpstr>II. The cloud reference model</vt:lpstr>
      <vt:lpstr>II. The cloud reference mode (cont..)</vt:lpstr>
      <vt:lpstr>II. The cloud reference mode (cont..)</vt:lpstr>
      <vt:lpstr>II. The cloud reference mode (cont..)</vt:lpstr>
      <vt:lpstr>II. The cloud reference mode (cont..)</vt:lpstr>
      <vt:lpstr>Infrastructure- and hardware-as-a-service</vt:lpstr>
      <vt:lpstr>Infrastructure- and hardware-as-a-service (cont..)</vt:lpstr>
      <vt:lpstr>Infrastructure- and hardware-as-a-service (cont..)</vt:lpstr>
      <vt:lpstr>Infrastructure- and hardware-as-a-service (cont..)</vt:lpstr>
      <vt:lpstr>Infrastructure- and hardware-as-a-service (cont..)</vt:lpstr>
      <vt:lpstr>PowerPoint Presentation</vt:lpstr>
      <vt:lpstr>Essential characteristics that identify a PaaS solution:</vt:lpstr>
      <vt:lpstr>PowerPoint Presentation</vt:lpstr>
      <vt:lpstr>3. Software as a Service (SaaS)</vt:lpstr>
      <vt:lpstr>3. Software as a Service (SaaS) (cont..)</vt:lpstr>
      <vt:lpstr>3. Software as a Service (SaaS) (cont..)</vt:lpstr>
      <vt:lpstr>3. Software as a Service (SaaS) (cont..)</vt:lpstr>
      <vt:lpstr>III. Types of clouds</vt:lpstr>
      <vt:lpstr>PowerPoint Presentation</vt:lpstr>
      <vt:lpstr>III. Types of clouds (cont..)</vt:lpstr>
      <vt:lpstr>PowerPoint Presentation</vt:lpstr>
      <vt:lpstr>III. Types of clouds (cont..)</vt:lpstr>
      <vt:lpstr>III. Types of clouds (cont..) Public clouds:</vt:lpstr>
      <vt:lpstr>PowerPoint Presentation</vt:lpstr>
      <vt:lpstr>III. Types of clouds (cont..) Public clouds:</vt:lpstr>
      <vt:lpstr>PowerPoint Presentation</vt:lpstr>
      <vt:lpstr>III. Types of clouds (cont..) Public clouds:</vt:lpstr>
      <vt:lpstr>III. Types of clouds (cont..) Public clouds :</vt:lpstr>
      <vt:lpstr>AWS Global Infrastructure</vt:lpstr>
      <vt:lpstr>AWS Global Infrastructure</vt:lpstr>
      <vt:lpstr>AWS Global Infrastructure</vt:lpstr>
      <vt:lpstr>PowerPoint Presentation</vt:lpstr>
      <vt:lpstr>PowerPoint Presentation</vt:lpstr>
      <vt:lpstr>PowerPoint Presentation</vt:lpstr>
      <vt:lpstr>PowerPoint Presentation</vt:lpstr>
      <vt:lpstr>PowerPoint Presentation</vt:lpstr>
      <vt:lpstr>Private Clouds  </vt:lpstr>
      <vt:lpstr>PowerPoint Presentation</vt:lpstr>
      <vt:lpstr>Delivering in-house cloud computing solutions for enter-prises highlighted some of the key advantages of using a private cloud computing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Economics of the cloud</vt:lpstr>
      <vt:lpstr>Economics of the cloud</vt:lpstr>
      <vt:lpstr>Economics of the cloud</vt:lpstr>
      <vt:lpstr>Open challenges</vt:lpstr>
      <vt:lpstr>Open challenges</vt:lpstr>
      <vt:lpstr>Open challenges</vt:lpstr>
      <vt:lpstr>Open challenges</vt:lpstr>
      <vt:lpstr>Open challenges</vt:lpstr>
      <vt:lpstr>Vendor lock-in</vt:lpstr>
      <vt:lpstr>Open challenges</vt:lpstr>
      <vt:lpstr>Open challenges</vt:lpstr>
      <vt:lpstr>Open challenges</vt:lpstr>
      <vt:lpstr>Open challenges</vt:lpstr>
      <vt:lpstr>Open challenges</vt:lpstr>
      <vt:lpstr>Open challenges</vt:lpstr>
      <vt:lpstr>Open challenges</vt:lpstr>
      <vt:lpstr>Summary (Chapter I)</vt:lpstr>
      <vt:lpstr>Summary (Chapter I)</vt:lpstr>
      <vt:lpstr>Summary (Chapter IV)</vt:lpstr>
      <vt:lpstr>Summary (Chapter IV)</vt:lpstr>
      <vt:lpstr>PowerPoint Presentation</vt:lpstr>
      <vt:lpstr>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 – Introduction &amp; Cloud Computing Architecture</dc:title>
  <dc:creator>Staff</dc:creator>
  <cp:lastModifiedBy>Staff</cp:lastModifiedBy>
  <cp:revision>100</cp:revision>
  <dcterms:modified xsi:type="dcterms:W3CDTF">2022-08-25T05:42:31Z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ad3be33-4108-4738-9e07-d8656a181486_Enabled">
    <vt:lpwstr>true</vt:lpwstr>
  </property>
  <property fmtid="{D5CDD505-2E9C-101B-9397-08002B2CF9AE}" pid="3" name="MSIP_Label_dad3be33-4108-4738-9e07-d8656a181486_SetDate">
    <vt:lpwstr>2022-08-02T00:42:19Z</vt:lpwstr>
  </property>
  <property fmtid="{D5CDD505-2E9C-101B-9397-08002B2CF9AE}" pid="4" name="MSIP_Label_dad3be33-4108-4738-9e07-d8656a181486_Method">
    <vt:lpwstr>Privileged</vt:lpwstr>
  </property>
  <property fmtid="{D5CDD505-2E9C-101B-9397-08002B2CF9AE}" pid="5" name="MSIP_Label_dad3be33-4108-4738-9e07-d8656a181486_Name">
    <vt:lpwstr>Public No Visual Label</vt:lpwstr>
  </property>
  <property fmtid="{D5CDD505-2E9C-101B-9397-08002B2CF9AE}" pid="6" name="MSIP_Label_dad3be33-4108-4738-9e07-d8656a181486_SiteId">
    <vt:lpwstr>945c199a-83a2-4e80-9f8c-5a91be5752dd</vt:lpwstr>
  </property>
  <property fmtid="{D5CDD505-2E9C-101B-9397-08002B2CF9AE}" pid="7" name="MSIP_Label_dad3be33-4108-4738-9e07-d8656a181486_ActionId">
    <vt:lpwstr>c0a53570-6716-45f3-8fee-32338467fcfb</vt:lpwstr>
  </property>
  <property fmtid="{D5CDD505-2E9C-101B-9397-08002B2CF9AE}" pid="8" name="MSIP_Label_dad3be33-4108-4738-9e07-d8656a181486_ContentBits">
    <vt:lpwstr>0</vt:lpwstr>
  </property>
</Properties>
</file>